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
      <p:font typeface="Averag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verage-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slide" Target="/ppt/slides/slide9.xml"/><Relationship Id="rId6"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solidFill>
                  <a:srgbClr val="E7E7E7"/>
                </a:solidFill>
              </a:rPr>
              <a:t>Machine Learning Model Deployment Method and Engineering Plan</a:t>
            </a:r>
            <a:endParaRPr b="1" sz="4200">
              <a:solidFill>
                <a:srgbClr val="E7E7E7"/>
              </a:solidFill>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E7E7E7"/>
                </a:solidFill>
              </a:rPr>
              <a:t>Capstone Project - 9 Steps</a:t>
            </a:r>
            <a:endParaRPr sz="1400">
              <a:solidFill>
                <a:srgbClr val="E7E7E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58" name="Google Shape;358;p26"/>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They trials of this project have been insightful and much appreciated. I and all are </a:t>
            </a:r>
            <a:r>
              <a:rPr lang="en-GB">
                <a:latin typeface="Arial"/>
                <a:ea typeface="Arial"/>
                <a:cs typeface="Arial"/>
                <a:sym typeface="Arial"/>
              </a:rPr>
              <a:t>encouraged</a:t>
            </a:r>
            <a:r>
              <a:rPr lang="en-GB">
                <a:latin typeface="Arial"/>
                <a:ea typeface="Arial"/>
                <a:cs typeface="Arial"/>
                <a:sym typeface="Arial"/>
              </a:rPr>
              <a:t> to continue and refine them!</a:t>
            </a:r>
            <a:endParaRPr/>
          </a:p>
        </p:txBody>
      </p:sp>
      <p:grpSp>
        <p:nvGrpSpPr>
          <p:cNvPr id="359" name="Google Shape;359;p26"/>
          <p:cNvGrpSpPr/>
          <p:nvPr/>
        </p:nvGrpSpPr>
        <p:grpSpPr>
          <a:xfrm>
            <a:off x="4066820" y="1553491"/>
            <a:ext cx="3159984" cy="2439109"/>
            <a:chOff x="3553042" y="1657806"/>
            <a:chExt cx="3461100" cy="2671532"/>
          </a:xfrm>
        </p:grpSpPr>
        <p:sp>
          <p:nvSpPr>
            <p:cNvPr id="360" name="Google Shape;360;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8" name="Google Shape;368;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69" name="Google Shape;369;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6"/>
          <p:cNvGrpSpPr/>
          <p:nvPr/>
        </p:nvGrpSpPr>
        <p:grpSpPr>
          <a:xfrm>
            <a:off x="6762480" y="2546254"/>
            <a:ext cx="1024386" cy="1522884"/>
            <a:chOff x="6505573" y="2745170"/>
            <a:chExt cx="1122000" cy="1668000"/>
          </a:xfrm>
        </p:grpSpPr>
        <p:sp>
          <p:nvSpPr>
            <p:cNvPr id="371" name="Google Shape;371;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5" name="Google Shape;375;p26"/>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76" name="Google Shape;376;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6"/>
          <p:cNvGrpSpPr/>
          <p:nvPr/>
        </p:nvGrpSpPr>
        <p:grpSpPr>
          <a:xfrm>
            <a:off x="6405845" y="3121897"/>
            <a:ext cx="520684" cy="1036470"/>
            <a:chOff x="9543736" y="4486132"/>
            <a:chExt cx="570300" cy="1135235"/>
          </a:xfrm>
        </p:grpSpPr>
        <p:sp>
          <p:nvSpPr>
            <p:cNvPr id="378" name="Google Shape;378;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2" name="Google Shape;382;p26"/>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3" name="Google Shape;383;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6"/>
          <p:cNvGrpSpPr/>
          <p:nvPr/>
        </p:nvGrpSpPr>
        <p:grpSpPr>
          <a:xfrm>
            <a:off x="7564804" y="3443361"/>
            <a:ext cx="455496" cy="692277"/>
            <a:chOff x="7384375" y="3728000"/>
            <a:chExt cx="498900" cy="758244"/>
          </a:xfrm>
        </p:grpSpPr>
        <p:sp>
          <p:nvSpPr>
            <p:cNvPr id="385" name="Google Shape;385;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6"/>
          <p:cNvGrpSpPr/>
          <p:nvPr/>
        </p:nvGrpSpPr>
        <p:grpSpPr>
          <a:xfrm>
            <a:off x="7564836" y="3561758"/>
            <a:ext cx="478081" cy="462776"/>
            <a:chOff x="7384385" y="3857442"/>
            <a:chExt cx="523637" cy="506874"/>
          </a:xfrm>
        </p:grpSpPr>
        <p:sp>
          <p:nvSpPr>
            <p:cNvPr id="390" name="Google Shape;390;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6"/>
            <p:cNvGrpSpPr/>
            <p:nvPr/>
          </p:nvGrpSpPr>
          <p:grpSpPr>
            <a:xfrm>
              <a:off x="7384385" y="3857442"/>
              <a:ext cx="523637" cy="498900"/>
              <a:chOff x="7384385" y="3857442"/>
              <a:chExt cx="523637" cy="498900"/>
            </a:xfrm>
          </p:grpSpPr>
          <p:sp>
            <p:nvSpPr>
              <p:cNvPr id="392" name="Google Shape;392;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4" name="Google Shape;394;p26"/>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5" name="Google Shape;395;p26"/>
          <p:cNvGrpSpPr/>
          <p:nvPr/>
        </p:nvGrpSpPr>
        <p:grpSpPr>
          <a:xfrm>
            <a:off x="8110843" y="3443361"/>
            <a:ext cx="435785" cy="692277"/>
            <a:chOff x="7982421" y="3727763"/>
            <a:chExt cx="477311" cy="758244"/>
          </a:xfrm>
        </p:grpSpPr>
        <p:sp>
          <p:nvSpPr>
            <p:cNvPr id="396" name="Google Shape;396;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4" name="Google Shape;404;p26"/>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Deployment Plan</a:t>
            </a:r>
            <a:endParaRPr b="1" sz="3900"/>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b="1" sz="2000">
              <a:solidFill>
                <a:srgbClr val="CACACA"/>
              </a:solidFill>
              <a:latin typeface="Average"/>
              <a:ea typeface="Average"/>
              <a:cs typeface="Average"/>
              <a:sym typeface="Average"/>
            </a:endParaRPr>
          </a:p>
        </p:txBody>
      </p:sp>
      <p:sp>
        <p:nvSpPr>
          <p:cNvPr id="236" name="Google Shape;236;p18"/>
          <p:cNvSpPr txBox="1"/>
          <p:nvPr/>
        </p:nvSpPr>
        <p:spPr>
          <a:xfrm>
            <a:off x="1305675" y="2409000"/>
            <a:ext cx="3753600" cy="325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E7E7E7"/>
                </a:solidFill>
                <a:latin typeface="Montserrat"/>
                <a:ea typeface="Montserrat"/>
                <a:cs typeface="Montserrat"/>
                <a:sym typeface="Montserrat"/>
              </a:rPr>
              <a:t>A clear and concise deployment plan</a:t>
            </a:r>
            <a:endParaRPr sz="1300">
              <a:solidFill>
                <a:srgbClr val="E7E7E7"/>
              </a:solidFill>
              <a:latin typeface="Montserrat"/>
              <a:ea typeface="Montserrat"/>
              <a:cs typeface="Montserrat"/>
              <a:sym typeface="Montserrat"/>
            </a:endParaRPr>
          </a:p>
        </p:txBody>
      </p:sp>
      <p:sp>
        <p:nvSpPr>
          <p:cNvPr id="237" name="Google Shape;237;p18"/>
          <p:cNvSpPr txBox="1"/>
          <p:nvPr/>
        </p:nvSpPr>
        <p:spPr>
          <a:xfrm>
            <a:off x="1294301" y="28033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E7E7E7"/>
                </a:solidFill>
                <a:latin typeface="Montserrat"/>
                <a:ea typeface="Montserrat"/>
                <a:cs typeface="Montserrat"/>
                <a:sym typeface="Montserrat"/>
              </a:rPr>
              <a:t>Deploy the model into production with scalability, reliability, and maintainability.</a:t>
            </a:r>
            <a:endParaRPr sz="1300">
              <a:solidFill>
                <a:srgbClr val="E7E7E7"/>
              </a:solidFill>
              <a:latin typeface="Montserrat"/>
              <a:ea typeface="Montserrat"/>
              <a:cs typeface="Montserrat"/>
              <a:sym typeface="Montserrat"/>
            </a:endParaRPr>
          </a:p>
        </p:txBody>
      </p:sp>
      <p:sp>
        <p:nvSpPr>
          <p:cNvPr id="238" name="Google Shape;238;p18"/>
          <p:cNvSpPr txBox="1"/>
          <p:nvPr/>
        </p:nvSpPr>
        <p:spPr>
          <a:xfrm>
            <a:off x="1294300" y="3340321"/>
            <a:ext cx="3018300" cy="124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E7E7E7"/>
                </a:solidFill>
                <a:latin typeface="Montserrat"/>
                <a:ea typeface="Montserrat"/>
                <a:cs typeface="Montserrat"/>
                <a:sym typeface="Montserrat"/>
              </a:rPr>
              <a:t>Key Points</a:t>
            </a:r>
            <a:r>
              <a:rPr lang="en-GB" sz="1300">
                <a:solidFill>
                  <a:srgbClr val="E7E7E7"/>
                </a:solidFill>
                <a:latin typeface="Montserrat"/>
                <a:ea typeface="Montserrat"/>
                <a:cs typeface="Montserrat"/>
                <a:sym typeface="Montserrat"/>
              </a:rPr>
              <a:t>:</a:t>
            </a:r>
            <a:endParaRPr sz="1300">
              <a:solidFill>
                <a:srgbClr val="E7E7E7"/>
              </a:solidFill>
              <a:latin typeface="Montserrat"/>
              <a:ea typeface="Montserrat"/>
              <a:cs typeface="Montserrat"/>
              <a:sym typeface="Montserrat"/>
            </a:endParaRPr>
          </a:p>
          <a:p>
            <a:pPr indent="-311150" lvl="0" marL="457200" rtl="0" algn="l">
              <a:lnSpc>
                <a:spcPct val="115000"/>
              </a:lnSpc>
              <a:spcBef>
                <a:spcPts val="300"/>
              </a:spcBef>
              <a:spcAft>
                <a:spcPts val="0"/>
              </a:spcAft>
              <a:buClr>
                <a:srgbClr val="E7E7E7"/>
              </a:buClr>
              <a:buSzPts val="1300"/>
              <a:buFont typeface="Roboto"/>
              <a:buChar char="●"/>
            </a:pPr>
            <a:r>
              <a:rPr b="1" lang="en-GB" sz="1300">
                <a:solidFill>
                  <a:srgbClr val="E7E7E7"/>
                </a:solidFill>
                <a:latin typeface="Montserrat"/>
                <a:ea typeface="Montserrat"/>
                <a:cs typeface="Montserrat"/>
                <a:sym typeface="Montserrat"/>
              </a:rPr>
              <a:t>Options</a:t>
            </a:r>
            <a:r>
              <a:rPr lang="en-GB" sz="1300">
                <a:solidFill>
                  <a:srgbClr val="E7E7E7"/>
                </a:solidFill>
                <a:latin typeface="Montserrat"/>
                <a:ea typeface="Montserrat"/>
                <a:cs typeface="Montserrat"/>
                <a:sym typeface="Montserrat"/>
              </a:rPr>
              <a:t>: AWS SageMaker, Google AI Platform, Azure ML, or custom deployment with Kubernetes and Docker</a:t>
            </a:r>
            <a:endParaRPr sz="1300">
              <a:solidFill>
                <a:srgbClr val="E7E7E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E7E7E7"/>
              </a:solidFill>
              <a:latin typeface="Montserrat"/>
              <a:ea typeface="Montserrat"/>
              <a:cs typeface="Montserrat"/>
              <a:sym typeface="Montserrat"/>
            </a:endParaRPr>
          </a:p>
        </p:txBody>
      </p:sp>
      <p:sp>
        <p:nvSpPr>
          <p:cNvPr id="239" name="Google Shape;239;p18"/>
          <p:cNvSpPr txBox="1"/>
          <p:nvPr/>
        </p:nvSpPr>
        <p:spPr>
          <a:xfrm>
            <a:off x="1294301" y="46168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Market trends</a:t>
            </a:r>
            <a:endParaRPr b="1" sz="1800">
              <a:solidFill>
                <a:srgbClr val="CACACA"/>
              </a:solidFill>
              <a:latin typeface="Average"/>
              <a:ea typeface="Average"/>
              <a:cs typeface="Average"/>
              <a:sym typeface="Average"/>
            </a:endParaRPr>
          </a:p>
        </p:txBody>
      </p:sp>
      <p:sp>
        <p:nvSpPr>
          <p:cNvPr id="240" name="Google Shape;240;p18"/>
          <p:cNvSpPr txBox="1"/>
          <p:nvPr/>
        </p:nvSpPr>
        <p:spPr>
          <a:xfrm>
            <a:off x="1294298" y="43675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Deployment Cycle</a:t>
            </a:r>
            <a:endParaRPr b="1" sz="1800">
              <a:solidFill>
                <a:schemeClr val="lt1"/>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Lato"/>
                <a:ea typeface="Lato"/>
                <a:cs typeface="Lato"/>
                <a:sym typeface="Lato"/>
              </a:rPr>
              <a:t>Steps</a:t>
            </a:r>
            <a:r>
              <a:rPr lang="en-GB" sz="1600">
                <a:solidFill>
                  <a:schemeClr val="lt1"/>
                </a:solidFill>
                <a:latin typeface="Lato"/>
                <a:ea typeface="Lato"/>
                <a:cs typeface="Lato"/>
                <a:sym typeface="Lato"/>
              </a:rPr>
              <a:t>:</a:t>
            </a:r>
            <a:endParaRPr sz="2200">
              <a:solidFill>
                <a:schemeClr val="lt1"/>
              </a:solidFill>
              <a:latin typeface="Lato"/>
              <a:ea typeface="Lato"/>
              <a:cs typeface="Lato"/>
              <a:sym typeface="Lato"/>
            </a:endParaRPr>
          </a:p>
        </p:txBody>
      </p:sp>
      <p:sp>
        <p:nvSpPr>
          <p:cNvPr id="242" name="Google Shape;242;p18"/>
          <p:cNvSpPr txBox="1"/>
          <p:nvPr/>
        </p:nvSpPr>
        <p:spPr>
          <a:xfrm>
            <a:off x="4443276" y="2423075"/>
            <a:ext cx="3018300" cy="14073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300"/>
              </a:spcBef>
              <a:spcAft>
                <a:spcPts val="0"/>
              </a:spcAft>
              <a:buClr>
                <a:schemeClr val="lt1"/>
              </a:buClr>
              <a:buSzPts val="900"/>
              <a:buFont typeface="Montserrat"/>
              <a:buAutoNum type="arabicPeriod"/>
            </a:pPr>
            <a:r>
              <a:rPr lang="en-GB" sz="900">
                <a:solidFill>
                  <a:schemeClr val="lt1"/>
                </a:solidFill>
                <a:latin typeface="Montserrat"/>
                <a:ea typeface="Montserrat"/>
                <a:cs typeface="Montserrat"/>
                <a:sym typeface="Montserrat"/>
              </a:rPr>
              <a:t>Containerize the model using Docker.</a:t>
            </a:r>
            <a:endParaRPr sz="9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Font typeface="Montserrat"/>
              <a:buAutoNum type="arabicPeriod"/>
            </a:pPr>
            <a:r>
              <a:rPr lang="en-GB" sz="900">
                <a:solidFill>
                  <a:schemeClr val="lt1"/>
                </a:solidFill>
                <a:latin typeface="Montserrat"/>
                <a:ea typeface="Montserrat"/>
                <a:cs typeface="Montserrat"/>
                <a:sym typeface="Montserrat"/>
              </a:rPr>
              <a:t>Develop a REST API with Flask/FastAPI.</a:t>
            </a:r>
            <a:endParaRPr sz="9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Font typeface="Montserrat"/>
              <a:buAutoNum type="arabicPeriod"/>
            </a:pPr>
            <a:r>
              <a:rPr lang="en-GB" sz="900">
                <a:solidFill>
                  <a:schemeClr val="lt1"/>
                </a:solidFill>
                <a:latin typeface="Montserrat"/>
                <a:ea typeface="Montserrat"/>
                <a:cs typeface="Montserrat"/>
                <a:sym typeface="Montserrat"/>
              </a:rPr>
              <a:t>Orchestrate with Kubernetes for scalability.</a:t>
            </a:r>
            <a:endParaRPr sz="9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Font typeface="Montserrat"/>
              <a:buAutoNum type="arabicPeriod"/>
            </a:pPr>
            <a:r>
              <a:rPr lang="en-GB" sz="900">
                <a:solidFill>
                  <a:schemeClr val="lt1"/>
                </a:solidFill>
                <a:latin typeface="Montserrat"/>
                <a:ea typeface="Montserrat"/>
                <a:cs typeface="Montserrat"/>
                <a:sym typeface="Montserrat"/>
              </a:rPr>
              <a:t>Deploy on a cloud platform (e.g., AWS EKS, GCP GKE).</a:t>
            </a:r>
            <a:endParaRPr sz="9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Font typeface="Montserrat"/>
              <a:buAutoNum type="arabicPeriod"/>
            </a:pPr>
            <a:r>
              <a:rPr lang="en-GB" sz="900">
                <a:solidFill>
                  <a:schemeClr val="lt1"/>
                </a:solidFill>
                <a:latin typeface="Montserrat"/>
                <a:ea typeface="Montserrat"/>
                <a:cs typeface="Montserrat"/>
                <a:sym typeface="Montserrat"/>
              </a:rPr>
              <a:t>Set up a CI/CD pipeline for automation</a:t>
            </a:r>
            <a:endParaRPr sz="900">
              <a:solidFill>
                <a:schemeClr val="lt1"/>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solidFill>
                  <a:schemeClr val="hlink"/>
                </a:solidFill>
                <a:latin typeface="Montserrat"/>
                <a:ea typeface="Montserrat"/>
                <a:cs typeface="Montserrat"/>
                <a:sym typeface="Montserrat"/>
                <a:hlinkClick action="ppaction://hlinksldjump" r:id="rId5"/>
              </a:rPr>
              <a:t>Deployment T</a:t>
            </a:r>
            <a:r>
              <a:rPr b="1" lang="en-GB" u="sng">
                <a:solidFill>
                  <a:schemeClr val="hlink"/>
                </a:solidFill>
                <a:latin typeface="Montserrat"/>
                <a:ea typeface="Montserrat"/>
                <a:cs typeface="Montserrat"/>
                <a:sym typeface="Montserrat"/>
                <a:hlinkClick action="ppaction://hlinksldjump" r:id="rId6"/>
              </a:rPr>
              <a:t>imeline</a:t>
            </a:r>
            <a:endParaRPr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9" name="Google Shape;249;p19"/>
          <p:cNvSpPr txBox="1"/>
          <p:nvPr>
            <p:ph idx="1" type="body"/>
          </p:nvPr>
        </p:nvSpPr>
        <p:spPr>
          <a:xfrm>
            <a:off x="1297500" y="397375"/>
            <a:ext cx="7038900" cy="41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three major ways to deploy your project: as an API, through a library on an existing framework, or through a shipping product (which can be either a web site end users can access for example, or a mobile app). </a:t>
            </a:r>
            <a:r>
              <a:rPr lang="en-GB">
                <a:solidFill>
                  <a:srgbClr val="E7E7E7"/>
                </a:solidFill>
              </a:rPr>
              <a:t>The steps described in the deployment plan align most closely with deploying the machine learning model </a:t>
            </a:r>
            <a:r>
              <a:rPr b="1" lang="en-GB">
                <a:solidFill>
                  <a:srgbClr val="E7E7E7"/>
                </a:solidFill>
              </a:rPr>
              <a:t>as an API</a:t>
            </a:r>
            <a:r>
              <a:rPr lang="en-GB">
                <a:solidFill>
                  <a:srgbClr val="E7E7E7"/>
                </a:solidFill>
              </a:rPr>
              <a:t>. Here's why:</a:t>
            </a:r>
            <a:endParaRPr>
              <a:solidFill>
                <a:srgbClr val="E7E7E7"/>
              </a:solidFill>
            </a:endParaRPr>
          </a:p>
          <a:p>
            <a:pPr indent="-292100" lvl="0" marL="457200" rtl="0" algn="l">
              <a:spcBef>
                <a:spcPts val="1600"/>
              </a:spcBef>
              <a:spcAft>
                <a:spcPts val="0"/>
              </a:spcAft>
              <a:buClr>
                <a:srgbClr val="E7E7E7"/>
              </a:buClr>
              <a:buSzPts val="1000"/>
              <a:buFont typeface="Roboto"/>
              <a:buAutoNum type="arabicPeriod"/>
            </a:pPr>
            <a:r>
              <a:rPr b="1" lang="en-GB" sz="1000">
                <a:solidFill>
                  <a:srgbClr val="E7E7E7"/>
                </a:solidFill>
              </a:rPr>
              <a:t>REST API Development</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The plan mentions creating a REST API using Flask or FastAPI to serve predictions. This is a clear indicator of an API-based deployment, where the model is exposed as a service that can be called by other applications or systems.</a:t>
            </a:r>
            <a:endParaRPr sz="1000">
              <a:solidFill>
                <a:srgbClr val="E7E7E7"/>
              </a:solidFill>
            </a:endParaRPr>
          </a:p>
          <a:p>
            <a:pPr indent="-292100" lvl="0" marL="457200" rtl="0" algn="l">
              <a:spcBef>
                <a:spcPts val="0"/>
              </a:spcBef>
              <a:spcAft>
                <a:spcPts val="0"/>
              </a:spcAft>
              <a:buClr>
                <a:srgbClr val="E7E7E7"/>
              </a:buClr>
              <a:buSzPts val="1000"/>
              <a:buFont typeface="Roboto"/>
              <a:buAutoNum type="arabicPeriod"/>
            </a:pPr>
            <a:r>
              <a:rPr b="1" lang="en-GB" sz="1000">
                <a:solidFill>
                  <a:srgbClr val="E7E7E7"/>
                </a:solidFill>
              </a:rPr>
              <a:t>Containerization with Docker</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The use of Docker to containerize the model is typical in API deployments. Containers allow the model to be packaged with all its dependencies, making it easy to deploy and scale.</a:t>
            </a:r>
            <a:endParaRPr sz="1000">
              <a:solidFill>
                <a:srgbClr val="E7E7E7"/>
              </a:solidFill>
            </a:endParaRPr>
          </a:p>
          <a:p>
            <a:pPr indent="-292100" lvl="0" marL="457200" rtl="0" algn="l">
              <a:spcBef>
                <a:spcPts val="0"/>
              </a:spcBef>
              <a:spcAft>
                <a:spcPts val="0"/>
              </a:spcAft>
              <a:buClr>
                <a:srgbClr val="E7E7E7"/>
              </a:buClr>
              <a:buSzPts val="1000"/>
              <a:buFont typeface="Roboto"/>
              <a:buAutoNum type="arabicPeriod"/>
            </a:pPr>
            <a:r>
              <a:rPr b="1" lang="en-GB" sz="1000">
                <a:solidFill>
                  <a:srgbClr val="E7E7E7"/>
                </a:solidFill>
              </a:rPr>
              <a:t>Orchestration with Kubernetes</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Kubernetes is often used in API deployments to manage containerized applications, ensuring scalability, fault tolerance, and efficient resource utilization.</a:t>
            </a:r>
            <a:endParaRPr sz="1000">
              <a:solidFill>
                <a:srgbClr val="E7E7E7"/>
              </a:solidFill>
            </a:endParaRPr>
          </a:p>
          <a:p>
            <a:pPr indent="-292100" lvl="0" marL="457200" rtl="0" algn="l">
              <a:spcBef>
                <a:spcPts val="0"/>
              </a:spcBef>
              <a:spcAft>
                <a:spcPts val="0"/>
              </a:spcAft>
              <a:buClr>
                <a:srgbClr val="E7E7E7"/>
              </a:buClr>
              <a:buSzPts val="1000"/>
              <a:buFont typeface="Roboto"/>
              <a:buAutoNum type="arabicPeriod"/>
            </a:pPr>
            <a:r>
              <a:rPr b="1" lang="en-GB" sz="1000">
                <a:solidFill>
                  <a:srgbClr val="E7E7E7"/>
                </a:solidFill>
              </a:rPr>
              <a:t>Cloud Integration</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Deploying the containerized model on cloud platforms like AWS EKS, GCP GKE, or Azure AKS is common for API deployments, as these platforms provide the infrastructure needed to host and scale APIs.</a:t>
            </a:r>
            <a:endParaRPr sz="1000">
              <a:solidFill>
                <a:srgbClr val="E7E7E7"/>
              </a:solidFill>
            </a:endParaRPr>
          </a:p>
          <a:p>
            <a:pPr indent="-292100" lvl="0" marL="457200" rtl="0" algn="l">
              <a:spcBef>
                <a:spcPts val="0"/>
              </a:spcBef>
              <a:spcAft>
                <a:spcPts val="0"/>
              </a:spcAft>
              <a:buClr>
                <a:srgbClr val="E7E7E7"/>
              </a:buClr>
              <a:buSzPts val="1000"/>
              <a:buFont typeface="Roboto"/>
              <a:buAutoNum type="arabicPeriod"/>
            </a:pPr>
            <a:r>
              <a:rPr b="1" lang="en-GB" sz="1000">
                <a:solidFill>
                  <a:srgbClr val="E7E7E7"/>
                </a:solidFill>
              </a:rPr>
              <a:t>CI/CD Pipeline</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Setting up a CI/CD pipeline for automated testing and deployment is a standard practice for API deployments, ensuring that updates to the model or API can be rolled out quickly and reliably.</a:t>
            </a:r>
            <a:endParaRPr sz="1000">
              <a:solidFill>
                <a:srgbClr val="E7E7E7"/>
              </a:solidFill>
            </a:endParaRPr>
          </a:p>
          <a:p>
            <a:pPr indent="-292100" lvl="0" marL="457200" rtl="0" algn="l">
              <a:spcBef>
                <a:spcPts val="0"/>
              </a:spcBef>
              <a:spcAft>
                <a:spcPts val="0"/>
              </a:spcAft>
              <a:buClr>
                <a:srgbClr val="E7E7E7"/>
              </a:buClr>
              <a:buSzPts val="1000"/>
              <a:buFont typeface="Roboto"/>
              <a:buAutoNum type="arabicPeriod"/>
            </a:pPr>
            <a:r>
              <a:rPr b="1" lang="en-GB" sz="1000">
                <a:solidFill>
                  <a:srgbClr val="E7E7E7"/>
                </a:solidFill>
              </a:rPr>
              <a:t>Monitoring and Logging</a:t>
            </a:r>
            <a:r>
              <a:rPr lang="en-GB" sz="1000">
                <a:solidFill>
                  <a:srgbClr val="E7E7E7"/>
                </a:solidFill>
              </a:rPr>
              <a:t>:</a:t>
            </a:r>
            <a:endParaRPr sz="1000">
              <a:solidFill>
                <a:srgbClr val="E7E7E7"/>
              </a:solidFill>
            </a:endParaRPr>
          </a:p>
          <a:p>
            <a:pPr indent="-292100" lvl="1" marL="914400" rtl="0" algn="l">
              <a:spcBef>
                <a:spcPts val="0"/>
              </a:spcBef>
              <a:spcAft>
                <a:spcPts val="0"/>
              </a:spcAft>
              <a:buClr>
                <a:srgbClr val="E7E7E7"/>
              </a:buClr>
              <a:buSzPts val="1000"/>
              <a:buFont typeface="Lato"/>
              <a:buChar char="○"/>
            </a:pPr>
            <a:r>
              <a:rPr lang="en-GB" sz="1000">
                <a:solidFill>
                  <a:srgbClr val="E7E7E7"/>
                </a:solidFill>
              </a:rPr>
              <a:t>Tools like Prometheus, Grafana, and the ELK Stack are often used to monitor and log API performance, which is critical for maintaining the reliability of an API-based deployment.</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5" name="Google Shape;255;p20"/>
          <p:cNvSpPr txBox="1"/>
          <p:nvPr>
            <p:ph idx="1" type="body"/>
          </p:nvPr>
        </p:nvSpPr>
        <p:spPr>
          <a:xfrm>
            <a:off x="2224700" y="956875"/>
            <a:ext cx="6111900" cy="237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250">
                <a:latin typeface="Roboto"/>
                <a:ea typeface="Roboto"/>
                <a:cs typeface="Roboto"/>
                <a:sym typeface="Roboto"/>
              </a:rPr>
              <a:t>Through hands-on projects and practical exercises, you'll master the entire machine learning pipeline, from data preprocessing and feature engineering to model deployment and scaling. The objective, is to gain proficiency in popular frameworks and tools like TensorFlow, Scikit-Learn, and AWS, equipping you with the ability to develop and deploy machine learning models at scale.</a:t>
            </a:r>
            <a:endParaRPr sz="105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1" name="Google Shape;261;p21"/>
          <p:cNvSpPr txBox="1"/>
          <p:nvPr>
            <p:ph idx="1" type="body"/>
          </p:nvPr>
        </p:nvSpPr>
        <p:spPr>
          <a:xfrm>
            <a:off x="208775" y="1146125"/>
            <a:ext cx="5426400" cy="2131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400">
                <a:solidFill>
                  <a:schemeClr val="dk2"/>
                </a:solidFill>
                <a:latin typeface="Arial"/>
                <a:ea typeface="Arial"/>
                <a:cs typeface="Arial"/>
                <a:sym typeface="Arial"/>
              </a:rPr>
              <a:t>🎯 </a:t>
            </a:r>
            <a:r>
              <a:rPr b="1" lang="en-GB">
                <a:solidFill>
                  <a:schemeClr val="dk2"/>
                </a:solidFill>
              </a:rPr>
              <a:t>Primary Audience</a:t>
            </a:r>
            <a:endParaRPr b="1">
              <a:solidFill>
                <a:schemeClr val="dk2"/>
              </a:solidFill>
            </a:endParaRPr>
          </a:p>
          <a:p>
            <a:pPr indent="0" lvl="0" marL="0" rtl="0" algn="l">
              <a:spcBef>
                <a:spcPts val="1200"/>
              </a:spcBef>
              <a:spcAft>
                <a:spcPts val="0"/>
              </a:spcAft>
              <a:buNone/>
            </a:pPr>
            <a:r>
              <a:rPr lang="en-GB" sz="1100">
                <a:solidFill>
                  <a:schemeClr val="dk2"/>
                </a:solidFill>
              </a:rPr>
              <a:t>1️⃣ </a:t>
            </a:r>
            <a:r>
              <a:rPr b="1" lang="en-GB" sz="1100">
                <a:solidFill>
                  <a:schemeClr val="dk2"/>
                </a:solidFill>
              </a:rPr>
              <a:t>Machine Learning Engineers</a:t>
            </a:r>
            <a:r>
              <a:rPr lang="en-GB" sz="1100">
                <a:solidFill>
                  <a:schemeClr val="dk2"/>
                </a:solidFill>
              </a:rPr>
              <a:t> → Those working with large-scale datasets who need efficient model training.</a:t>
            </a:r>
            <a:br>
              <a:rPr lang="en-GB" sz="1100">
                <a:solidFill>
                  <a:schemeClr val="dk2"/>
                </a:solidFill>
              </a:rPr>
            </a:br>
            <a:r>
              <a:rPr lang="en-GB" sz="1100">
                <a:solidFill>
                  <a:schemeClr val="dk2"/>
                </a:solidFill>
              </a:rPr>
              <a:t>2️⃣ </a:t>
            </a:r>
            <a:r>
              <a:rPr b="1" lang="en-GB" sz="1100">
                <a:solidFill>
                  <a:schemeClr val="dk2"/>
                </a:solidFill>
              </a:rPr>
              <a:t>Data Scientists</a:t>
            </a:r>
            <a:r>
              <a:rPr lang="en-GB" sz="1100">
                <a:solidFill>
                  <a:schemeClr val="dk2"/>
                </a:solidFill>
              </a:rPr>
              <a:t> → Researchers and analysts optimizing model performance on massive data.</a:t>
            </a:r>
            <a:br>
              <a:rPr lang="en-GB" sz="1100">
                <a:solidFill>
                  <a:schemeClr val="dk2"/>
                </a:solidFill>
              </a:rPr>
            </a:br>
            <a:r>
              <a:rPr lang="en-GB" sz="1100">
                <a:solidFill>
                  <a:schemeClr val="dk2"/>
                </a:solidFill>
              </a:rPr>
              <a:t>3️⃣ </a:t>
            </a:r>
            <a:r>
              <a:rPr b="1" lang="en-GB" sz="1100">
                <a:solidFill>
                  <a:schemeClr val="dk2"/>
                </a:solidFill>
              </a:rPr>
              <a:t>Big Data Engineers</a:t>
            </a:r>
            <a:r>
              <a:rPr lang="en-GB" sz="1100">
                <a:solidFill>
                  <a:schemeClr val="dk2"/>
                </a:solidFill>
              </a:rPr>
              <a:t> → Engineers managing </a:t>
            </a:r>
            <a:r>
              <a:rPr b="1" lang="en-GB" sz="1100">
                <a:solidFill>
                  <a:schemeClr val="dk2"/>
                </a:solidFill>
              </a:rPr>
              <a:t>distributed ML pipelines</a:t>
            </a:r>
            <a:r>
              <a:rPr lang="en-GB" sz="1100">
                <a:solidFill>
                  <a:schemeClr val="dk2"/>
                </a:solidFill>
              </a:rPr>
              <a:t> across multiple machines.</a:t>
            </a:r>
            <a:br>
              <a:rPr lang="en-GB" sz="1100">
                <a:solidFill>
                  <a:schemeClr val="dk2"/>
                </a:solidFill>
              </a:rPr>
            </a:br>
            <a:r>
              <a:rPr lang="en-GB" sz="1100">
                <a:solidFill>
                  <a:schemeClr val="dk2"/>
                </a:solidFill>
              </a:rPr>
              <a:t>4️⃣ </a:t>
            </a:r>
            <a:r>
              <a:rPr b="1" lang="en-GB" sz="1100">
                <a:solidFill>
                  <a:schemeClr val="dk2"/>
                </a:solidFill>
              </a:rPr>
              <a:t>AI/ML Practitioners</a:t>
            </a:r>
            <a:r>
              <a:rPr lang="en-GB" sz="1100">
                <a:solidFill>
                  <a:schemeClr val="dk2"/>
                </a:solidFill>
              </a:rPr>
              <a:t> → Developers seeking </a:t>
            </a:r>
            <a:r>
              <a:rPr b="1" lang="en-GB" sz="1100">
                <a:solidFill>
                  <a:schemeClr val="dk2"/>
                </a:solidFill>
              </a:rPr>
              <a:t>faster inference and real-time predictions</a:t>
            </a:r>
            <a:r>
              <a:rPr lang="en-GB" sz="1100">
                <a:solidFill>
                  <a:schemeClr val="dk2"/>
                </a:solidFill>
              </a:rPr>
              <a:t>.</a:t>
            </a:r>
            <a:endParaRPr sz="1100">
              <a:solidFill>
                <a:schemeClr val="dk2"/>
              </a:solidFill>
            </a:endParaRPr>
          </a:p>
          <a:p>
            <a:pPr indent="0" lvl="0" marL="0" rtl="0" algn="l">
              <a:spcBef>
                <a:spcPts val="1200"/>
              </a:spcBef>
              <a:spcAft>
                <a:spcPts val="1600"/>
              </a:spcAft>
              <a:buNone/>
            </a:pPr>
            <a:r>
              <a:t/>
            </a:r>
            <a:endParaRPr>
              <a:solidFill>
                <a:srgbClr val="FFFFFF"/>
              </a:solidFill>
            </a:endParaRPr>
          </a:p>
        </p:txBody>
      </p:sp>
      <p:pic>
        <p:nvPicPr>
          <p:cNvPr descr="offset_comp_267026.jpg" id="262" name="Google Shape;262;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3" name="Google Shape;263;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4" name="Google Shape;264;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5" name="Google Shape;265;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6" name="Google Shape;266;p21"/>
          <p:cNvSpPr txBox="1"/>
          <p:nvPr/>
        </p:nvSpPr>
        <p:spPr>
          <a:xfrm>
            <a:off x="241475" y="3353750"/>
            <a:ext cx="5361000" cy="170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solidFill>
                  <a:schemeClr val="dk2"/>
                </a:solidFill>
                <a:latin typeface="Lato"/>
                <a:ea typeface="Lato"/>
                <a:cs typeface="Lato"/>
                <a:sym typeface="Lato"/>
              </a:rPr>
              <a:t>🎯 Secondary Audience</a:t>
            </a:r>
            <a:endParaRPr b="1" sz="1300">
              <a:solidFill>
                <a:schemeClr val="dk2"/>
              </a:solidFill>
              <a:latin typeface="Lato"/>
              <a:ea typeface="Lato"/>
              <a:cs typeface="Lato"/>
              <a:sym typeface="Lato"/>
            </a:endParaRPr>
          </a:p>
          <a:p>
            <a:pPr indent="0" lvl="0" marL="0" rtl="0" algn="l">
              <a:lnSpc>
                <a:spcPct val="115000"/>
              </a:lnSpc>
              <a:spcBef>
                <a:spcPts val="1200"/>
              </a:spcBef>
              <a:spcAft>
                <a:spcPts val="0"/>
              </a:spcAft>
              <a:buNone/>
            </a:pPr>
            <a:r>
              <a:rPr lang="en-GB" sz="1100">
                <a:solidFill>
                  <a:schemeClr val="dk2"/>
                </a:solidFill>
                <a:latin typeface="Lato"/>
                <a:ea typeface="Lato"/>
                <a:cs typeface="Lato"/>
                <a:sym typeface="Lato"/>
              </a:rPr>
              <a:t>5️⃣ </a:t>
            </a:r>
            <a:r>
              <a:rPr b="1" lang="en-GB" sz="1100">
                <a:solidFill>
                  <a:schemeClr val="dk2"/>
                </a:solidFill>
                <a:latin typeface="Lato"/>
                <a:ea typeface="Lato"/>
                <a:cs typeface="Lato"/>
                <a:sym typeface="Lato"/>
              </a:rPr>
              <a:t>Researchers in High-Dimensional Data</a:t>
            </a:r>
            <a:r>
              <a:rPr lang="en-GB" sz="1100">
                <a:solidFill>
                  <a:schemeClr val="dk2"/>
                </a:solidFill>
                <a:latin typeface="Lato"/>
                <a:ea typeface="Lato"/>
                <a:cs typeface="Lato"/>
                <a:sym typeface="Lato"/>
              </a:rPr>
              <a:t> → Those working on datasets like </a:t>
            </a:r>
            <a:r>
              <a:rPr b="1" lang="en-GB" sz="1100">
                <a:solidFill>
                  <a:schemeClr val="dk2"/>
                </a:solidFill>
                <a:latin typeface="Lato"/>
                <a:ea typeface="Lato"/>
                <a:cs typeface="Lato"/>
                <a:sym typeface="Lato"/>
              </a:rPr>
              <a:t>SIFT10M</a:t>
            </a:r>
            <a:r>
              <a:rPr lang="en-GB" sz="1100">
                <a:solidFill>
                  <a:schemeClr val="dk2"/>
                </a:solidFill>
                <a:latin typeface="Lato"/>
                <a:ea typeface="Lato"/>
                <a:cs typeface="Lato"/>
                <a:sym typeface="Lato"/>
              </a:rPr>
              <a:t>, embeddings, or feature extraction.</a:t>
            </a:r>
            <a:br>
              <a:rPr lang="en-GB" sz="1100">
                <a:solidFill>
                  <a:schemeClr val="dk2"/>
                </a:solidFill>
                <a:latin typeface="Lato"/>
                <a:ea typeface="Lato"/>
                <a:cs typeface="Lato"/>
                <a:sym typeface="Lato"/>
              </a:rPr>
            </a:br>
            <a:r>
              <a:rPr lang="en-GB" sz="1100">
                <a:solidFill>
                  <a:schemeClr val="dk2"/>
                </a:solidFill>
                <a:latin typeface="Lato"/>
                <a:ea typeface="Lato"/>
                <a:cs typeface="Lato"/>
                <a:sym typeface="Lato"/>
              </a:rPr>
              <a:t>6️⃣ </a:t>
            </a:r>
            <a:r>
              <a:rPr b="1" lang="en-GB" sz="1100">
                <a:solidFill>
                  <a:schemeClr val="dk2"/>
                </a:solidFill>
                <a:latin typeface="Lato"/>
                <a:ea typeface="Lato"/>
                <a:cs typeface="Lato"/>
                <a:sym typeface="Lato"/>
              </a:rPr>
              <a:t>DevOps &amp; MLOps Engineers</a:t>
            </a:r>
            <a:r>
              <a:rPr lang="en-GB" sz="1100">
                <a:solidFill>
                  <a:schemeClr val="dk2"/>
                </a:solidFill>
                <a:latin typeface="Lato"/>
                <a:ea typeface="Lato"/>
                <a:cs typeface="Lato"/>
                <a:sym typeface="Lato"/>
              </a:rPr>
              <a:t> → Professionals optimizing </a:t>
            </a:r>
            <a:r>
              <a:rPr b="1" lang="en-GB" sz="1100">
                <a:solidFill>
                  <a:schemeClr val="dk2"/>
                </a:solidFill>
                <a:latin typeface="Lato"/>
                <a:ea typeface="Lato"/>
                <a:cs typeface="Lato"/>
                <a:sym typeface="Lato"/>
              </a:rPr>
              <a:t>model deployment and cloud-scale inference</a:t>
            </a:r>
            <a:r>
              <a:rPr lang="en-GB" sz="1100">
                <a:solidFill>
                  <a:schemeClr val="dk2"/>
                </a:solidFill>
                <a:latin typeface="Lato"/>
                <a:ea typeface="Lato"/>
                <a:cs typeface="Lato"/>
                <a:sym typeface="Lato"/>
              </a:rPr>
              <a:t>.</a:t>
            </a:r>
            <a:br>
              <a:rPr lang="en-GB" sz="1100">
                <a:solidFill>
                  <a:schemeClr val="dk2"/>
                </a:solidFill>
                <a:latin typeface="Lato"/>
                <a:ea typeface="Lato"/>
                <a:cs typeface="Lato"/>
                <a:sym typeface="Lato"/>
              </a:rPr>
            </a:br>
            <a:r>
              <a:rPr lang="en-GB" sz="1100">
                <a:solidFill>
                  <a:schemeClr val="dk2"/>
                </a:solidFill>
                <a:latin typeface="Lato"/>
                <a:ea typeface="Lato"/>
                <a:cs typeface="Lato"/>
                <a:sym typeface="Lato"/>
              </a:rPr>
              <a:t>7️⃣ </a:t>
            </a:r>
            <a:r>
              <a:rPr b="1" lang="en-GB" sz="1100">
                <a:solidFill>
                  <a:schemeClr val="dk2"/>
                </a:solidFill>
                <a:latin typeface="Lato"/>
                <a:ea typeface="Lato"/>
                <a:cs typeface="Lato"/>
                <a:sym typeface="Lato"/>
              </a:rPr>
              <a:t>Graduate Students &amp; Academics</a:t>
            </a:r>
            <a:r>
              <a:rPr lang="en-GB" sz="1100">
                <a:solidFill>
                  <a:schemeClr val="dk2"/>
                </a:solidFill>
                <a:latin typeface="Lato"/>
                <a:ea typeface="Lato"/>
                <a:cs typeface="Lato"/>
                <a:sym typeface="Lato"/>
              </a:rPr>
              <a:t> → Those studying </a:t>
            </a:r>
            <a:r>
              <a:rPr b="1" lang="en-GB" sz="1100">
                <a:solidFill>
                  <a:schemeClr val="dk2"/>
                </a:solidFill>
                <a:latin typeface="Lato"/>
                <a:ea typeface="Lato"/>
                <a:cs typeface="Lato"/>
                <a:sym typeface="Lato"/>
              </a:rPr>
              <a:t>Dask, scalable ML, and parallel computing</a:t>
            </a:r>
            <a:r>
              <a:rPr lang="en-GB" sz="1100">
                <a:solidFill>
                  <a:schemeClr val="dk2"/>
                </a:solidFill>
                <a:latin typeface="Lato"/>
                <a:ea typeface="Lato"/>
                <a:cs typeface="Lato"/>
                <a:sym typeface="Lato"/>
              </a:rPr>
              <a:t>.</a:t>
            </a:r>
            <a:endParaRPr sz="1100">
              <a:solidFill>
                <a:schemeClr val="dk2"/>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698125" y="0"/>
            <a:ext cx="7638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p:txBody>
      </p:sp>
      <p:sp>
        <p:nvSpPr>
          <p:cNvPr id="272" name="Google Shape;272;p22"/>
          <p:cNvSpPr txBox="1"/>
          <p:nvPr>
            <p:ph idx="1" type="body"/>
          </p:nvPr>
        </p:nvSpPr>
        <p:spPr>
          <a:xfrm>
            <a:off x="1297500" y="197400"/>
            <a:ext cx="7716000" cy="11070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GB" sz="1100">
                <a:solidFill>
                  <a:schemeClr val="dk2"/>
                </a:solidFill>
                <a:latin typeface="Arial"/>
                <a:ea typeface="Arial"/>
                <a:cs typeface="Arial"/>
                <a:sym typeface="Arial"/>
              </a:rPr>
              <a:t>📊 </a:t>
            </a:r>
            <a:r>
              <a:rPr b="1" lang="en-GB" sz="1100">
                <a:solidFill>
                  <a:schemeClr val="dk2"/>
                </a:solidFill>
                <a:latin typeface="Arial"/>
                <a:ea typeface="Arial"/>
                <a:cs typeface="Arial"/>
                <a:sym typeface="Arial"/>
              </a:rPr>
              <a:t>Summary of ML Model Training &amp; AI Automation Trends (2020-2022)</a:t>
            </a:r>
            <a:endParaRPr b="1" sz="1100">
              <a:solidFill>
                <a:schemeClr val="dk2"/>
              </a:solidFill>
              <a:latin typeface="Arial"/>
              <a:ea typeface="Arial"/>
              <a:cs typeface="Arial"/>
              <a:sym typeface="Arial"/>
            </a:endParaRPr>
          </a:p>
          <a:p>
            <a:pPr indent="-285750" lvl="0" marL="457200" rtl="0" algn="l">
              <a:lnSpc>
                <a:spcPct val="100000"/>
              </a:lnSpc>
              <a:spcBef>
                <a:spcPts val="1200"/>
              </a:spcBef>
              <a:spcAft>
                <a:spcPts val="0"/>
              </a:spcAft>
              <a:buClr>
                <a:schemeClr val="dk2"/>
              </a:buClr>
              <a:buSzPts val="900"/>
              <a:buFont typeface="Arial"/>
              <a:buChar char="●"/>
            </a:pPr>
            <a:r>
              <a:rPr lang="en-GB" sz="900">
                <a:solidFill>
                  <a:schemeClr val="dk2"/>
                </a:solidFill>
                <a:latin typeface="Arial"/>
                <a:ea typeface="Arial"/>
                <a:cs typeface="Arial"/>
                <a:sym typeface="Arial"/>
              </a:rPr>
              <a:t>Over the </a:t>
            </a:r>
            <a:r>
              <a:rPr b="1" lang="en-GB" sz="900">
                <a:solidFill>
                  <a:schemeClr val="dk2"/>
                </a:solidFill>
                <a:latin typeface="Arial"/>
                <a:ea typeface="Arial"/>
                <a:cs typeface="Arial"/>
                <a:sym typeface="Arial"/>
              </a:rPr>
              <a:t>three-year period (2020-2022)</a:t>
            </a:r>
            <a:r>
              <a:rPr lang="en-GB" sz="900">
                <a:solidFill>
                  <a:schemeClr val="dk2"/>
                </a:solidFill>
                <a:latin typeface="Arial"/>
                <a:ea typeface="Arial"/>
                <a:cs typeface="Arial"/>
                <a:sym typeface="Arial"/>
              </a:rPr>
              <a:t>, the adoption of </a:t>
            </a:r>
            <a:r>
              <a:rPr b="1" lang="en-GB" sz="900">
                <a:solidFill>
                  <a:schemeClr val="dk2"/>
                </a:solidFill>
                <a:latin typeface="Arial"/>
                <a:ea typeface="Arial"/>
                <a:cs typeface="Arial"/>
                <a:sym typeface="Arial"/>
              </a:rPr>
              <a:t>ML model training and AI automation</a:t>
            </a:r>
            <a:r>
              <a:rPr lang="en-GB" sz="900">
                <a:solidFill>
                  <a:schemeClr val="dk2"/>
                </a:solidFill>
                <a:latin typeface="Arial"/>
                <a:ea typeface="Arial"/>
                <a:cs typeface="Arial"/>
                <a:sym typeface="Arial"/>
              </a:rPr>
              <a:t> showed a </a:t>
            </a:r>
            <a:r>
              <a:rPr b="1" lang="en-GB" sz="900">
                <a:solidFill>
                  <a:schemeClr val="dk2"/>
                </a:solidFill>
                <a:latin typeface="Arial"/>
                <a:ea typeface="Arial"/>
                <a:cs typeface="Arial"/>
                <a:sym typeface="Arial"/>
              </a:rPr>
              <a:t>consistent upward trend</a:t>
            </a:r>
            <a:r>
              <a:rPr lang="en-GB" sz="900">
                <a:solidFill>
                  <a:schemeClr val="dk2"/>
                </a:solidFill>
                <a:latin typeface="Arial"/>
                <a:ea typeface="Arial"/>
                <a:cs typeface="Arial"/>
                <a:sym typeface="Arial"/>
              </a:rPr>
              <a:t>, with notable growth in each quarter.</a:t>
            </a:r>
            <a:endParaRPr sz="900">
              <a:solidFill>
                <a:schemeClr val="dk2"/>
              </a:solidFill>
              <a:latin typeface="Arial"/>
              <a:ea typeface="Arial"/>
              <a:cs typeface="Arial"/>
              <a:sym typeface="Arial"/>
            </a:endParaRPr>
          </a:p>
          <a:p>
            <a:pPr indent="0" lvl="0" marL="0" rtl="0" algn="l">
              <a:lnSpc>
                <a:spcPct val="100000"/>
              </a:lnSpc>
              <a:spcBef>
                <a:spcPts val="1200"/>
              </a:spcBef>
              <a:spcAft>
                <a:spcPts val="0"/>
              </a:spcAft>
              <a:buNone/>
            </a:pPr>
            <a:r>
              <a:rPr b="1" lang="en-GB" sz="900">
                <a:solidFill>
                  <a:schemeClr val="dk2"/>
                </a:solidFill>
                <a:latin typeface="Arial"/>
                <a:ea typeface="Arial"/>
                <a:cs typeface="Arial"/>
                <a:sym typeface="Arial"/>
              </a:rPr>
              <a:t>📈</a:t>
            </a:r>
            <a:r>
              <a:rPr b="1" lang="en-GB" sz="900">
                <a:solidFill>
                  <a:schemeClr val="dk2"/>
                </a:solidFill>
                <a:latin typeface="Arial"/>
                <a:ea typeface="Arial"/>
                <a:cs typeface="Arial"/>
                <a:sym typeface="Arial"/>
              </a:rPr>
              <a:t> </a:t>
            </a:r>
            <a:r>
              <a:rPr b="1" lang="en-GB" sz="900">
                <a:solidFill>
                  <a:schemeClr val="dk2"/>
                </a:solidFill>
                <a:latin typeface="Arial"/>
                <a:ea typeface="Arial"/>
                <a:cs typeface="Arial"/>
                <a:sym typeface="Arial"/>
              </a:rPr>
              <a:t>Key Insights from the Graphs:</a:t>
            </a:r>
            <a:endParaRPr b="1" sz="900">
              <a:solidFill>
                <a:schemeClr val="dk2"/>
              </a:solidFill>
              <a:latin typeface="Arial"/>
              <a:ea typeface="Arial"/>
              <a:cs typeface="Arial"/>
              <a:sym typeface="Arial"/>
            </a:endParaRPr>
          </a:p>
          <a:p>
            <a:pPr indent="-285750" lvl="0" marL="457200" rtl="0" algn="l">
              <a:lnSpc>
                <a:spcPct val="100000"/>
              </a:lnSpc>
              <a:spcBef>
                <a:spcPts val="1200"/>
              </a:spcBef>
              <a:spcAft>
                <a:spcPts val="0"/>
              </a:spcAft>
              <a:buClr>
                <a:schemeClr val="dk2"/>
              </a:buClr>
              <a:buSzPts val="900"/>
              <a:buFont typeface="Arial"/>
              <a:buChar char="●"/>
            </a:pPr>
            <a:r>
              <a:rPr b="1" lang="en-GB" sz="900">
                <a:solidFill>
                  <a:schemeClr val="dk2"/>
                </a:solidFill>
                <a:latin typeface="Arial"/>
                <a:ea typeface="Arial"/>
                <a:cs typeface="Arial"/>
                <a:sym typeface="Arial"/>
              </a:rPr>
              <a:t>2020</a:t>
            </a:r>
            <a:r>
              <a:rPr lang="en-GB" sz="900">
                <a:solidFill>
                  <a:schemeClr val="dk2"/>
                </a:solidFill>
                <a:latin typeface="Arial"/>
                <a:ea typeface="Arial"/>
                <a:cs typeface="Arial"/>
                <a:sym typeface="Arial"/>
              </a:rPr>
              <a:t>: Adoption started at </a:t>
            </a:r>
            <a:r>
              <a:rPr b="1" lang="en-GB" sz="900">
                <a:solidFill>
                  <a:schemeClr val="dk2"/>
                </a:solidFill>
                <a:latin typeface="Arial"/>
                <a:ea typeface="Arial"/>
                <a:cs typeface="Arial"/>
                <a:sym typeface="Arial"/>
              </a:rPr>
              <a:t>30% in Q1</a:t>
            </a:r>
            <a:r>
              <a:rPr lang="en-GB" sz="900">
                <a:solidFill>
                  <a:schemeClr val="dk2"/>
                </a:solidFill>
                <a:latin typeface="Arial"/>
                <a:ea typeface="Arial"/>
                <a:cs typeface="Arial"/>
                <a:sym typeface="Arial"/>
              </a:rPr>
              <a:t>, peaked at </a:t>
            </a:r>
            <a:r>
              <a:rPr b="1" lang="en-GB" sz="900">
                <a:solidFill>
                  <a:schemeClr val="dk2"/>
                </a:solidFill>
                <a:latin typeface="Arial"/>
                <a:ea typeface="Arial"/>
                <a:cs typeface="Arial"/>
                <a:sym typeface="Arial"/>
              </a:rPr>
              <a:t>60% in Q3</a:t>
            </a:r>
            <a:r>
              <a:rPr lang="en-GB" sz="900">
                <a:solidFill>
                  <a:schemeClr val="dk2"/>
                </a:solidFill>
                <a:latin typeface="Arial"/>
                <a:ea typeface="Arial"/>
                <a:cs typeface="Arial"/>
                <a:sym typeface="Arial"/>
              </a:rPr>
              <a:t>, and slightly dropped to </a:t>
            </a:r>
            <a:r>
              <a:rPr b="1" lang="en-GB" sz="900">
                <a:solidFill>
                  <a:schemeClr val="dk2"/>
                </a:solidFill>
                <a:latin typeface="Arial"/>
                <a:ea typeface="Arial"/>
                <a:cs typeface="Arial"/>
                <a:sym typeface="Arial"/>
              </a:rPr>
              <a:t>50% in Q4</a:t>
            </a:r>
            <a:r>
              <a:rPr lang="en-GB" sz="900">
                <a:solidFill>
                  <a:schemeClr val="dk2"/>
                </a:solidFill>
                <a:latin typeface="Arial"/>
                <a:ea typeface="Arial"/>
                <a:cs typeface="Arial"/>
                <a:sym typeface="Arial"/>
              </a:rPr>
              <a:t>. This suggests an initial surge in interest, likely due to the pandemic-driven digital transformation.</a:t>
            </a:r>
            <a:endParaRPr sz="900">
              <a:solidFill>
                <a:schemeClr val="dk2"/>
              </a:solidFill>
              <a:latin typeface="Arial"/>
              <a:ea typeface="Arial"/>
              <a:cs typeface="Arial"/>
              <a:sym typeface="Arial"/>
            </a:endParaRPr>
          </a:p>
          <a:p>
            <a:pPr indent="-285750" lvl="0" marL="457200" rtl="0" algn="l">
              <a:lnSpc>
                <a:spcPct val="100000"/>
              </a:lnSpc>
              <a:spcBef>
                <a:spcPts val="0"/>
              </a:spcBef>
              <a:spcAft>
                <a:spcPts val="0"/>
              </a:spcAft>
              <a:buClr>
                <a:schemeClr val="dk2"/>
              </a:buClr>
              <a:buSzPts val="900"/>
              <a:buFont typeface="Arial"/>
              <a:buChar char="●"/>
            </a:pPr>
            <a:r>
              <a:rPr b="1" lang="en-GB" sz="900">
                <a:solidFill>
                  <a:schemeClr val="dk2"/>
                </a:solidFill>
                <a:latin typeface="Arial"/>
                <a:ea typeface="Arial"/>
                <a:cs typeface="Arial"/>
                <a:sym typeface="Arial"/>
              </a:rPr>
              <a:t>2021</a:t>
            </a:r>
            <a:r>
              <a:rPr lang="en-GB" sz="900">
                <a:solidFill>
                  <a:schemeClr val="dk2"/>
                </a:solidFill>
                <a:latin typeface="Arial"/>
                <a:ea typeface="Arial"/>
                <a:cs typeface="Arial"/>
                <a:sym typeface="Arial"/>
              </a:rPr>
              <a:t>: The trend </a:t>
            </a:r>
            <a:r>
              <a:rPr b="1" lang="en-GB" sz="900">
                <a:solidFill>
                  <a:schemeClr val="dk2"/>
                </a:solidFill>
                <a:latin typeface="Arial"/>
                <a:ea typeface="Arial"/>
                <a:cs typeface="Arial"/>
                <a:sym typeface="Arial"/>
              </a:rPr>
              <a:t>stabilized</a:t>
            </a:r>
            <a:r>
              <a:rPr lang="en-GB" sz="900">
                <a:solidFill>
                  <a:schemeClr val="dk2"/>
                </a:solidFill>
                <a:latin typeface="Arial"/>
                <a:ea typeface="Arial"/>
                <a:cs typeface="Arial"/>
                <a:sym typeface="Arial"/>
              </a:rPr>
              <a:t> with a steady rise, reaching </a:t>
            </a:r>
            <a:r>
              <a:rPr b="1" lang="en-GB" sz="900">
                <a:solidFill>
                  <a:schemeClr val="dk2"/>
                </a:solidFill>
                <a:latin typeface="Arial"/>
                <a:ea typeface="Arial"/>
                <a:cs typeface="Arial"/>
                <a:sym typeface="Arial"/>
              </a:rPr>
              <a:t>65% in Q4</a:t>
            </a:r>
            <a:r>
              <a:rPr lang="en-GB" sz="900">
                <a:solidFill>
                  <a:schemeClr val="dk2"/>
                </a:solidFill>
                <a:latin typeface="Arial"/>
                <a:ea typeface="Arial"/>
                <a:cs typeface="Arial"/>
                <a:sym typeface="Arial"/>
              </a:rPr>
              <a:t>, indicating increased enterprise integration of AI solutions.</a:t>
            </a:r>
            <a:endParaRPr sz="900">
              <a:solidFill>
                <a:schemeClr val="dk2"/>
              </a:solidFill>
              <a:latin typeface="Arial"/>
              <a:ea typeface="Arial"/>
              <a:cs typeface="Arial"/>
              <a:sym typeface="Arial"/>
            </a:endParaRPr>
          </a:p>
          <a:p>
            <a:pPr indent="-285750" lvl="0" marL="457200" rtl="0" algn="l">
              <a:lnSpc>
                <a:spcPct val="100000"/>
              </a:lnSpc>
              <a:spcBef>
                <a:spcPts val="0"/>
              </a:spcBef>
              <a:spcAft>
                <a:spcPts val="0"/>
              </a:spcAft>
              <a:buClr>
                <a:schemeClr val="dk2"/>
              </a:buClr>
              <a:buSzPts val="900"/>
              <a:buFont typeface="Arial"/>
              <a:buChar char="●"/>
            </a:pPr>
            <a:r>
              <a:rPr b="1" lang="en-GB" sz="900">
                <a:solidFill>
                  <a:schemeClr val="dk2"/>
                </a:solidFill>
                <a:latin typeface="Arial"/>
                <a:ea typeface="Arial"/>
                <a:cs typeface="Arial"/>
                <a:sym typeface="Arial"/>
              </a:rPr>
              <a:t>2022</a:t>
            </a:r>
            <a:r>
              <a:rPr lang="en-GB" sz="900">
                <a:solidFill>
                  <a:schemeClr val="dk2"/>
                </a:solidFill>
                <a:latin typeface="Arial"/>
                <a:ea typeface="Arial"/>
                <a:cs typeface="Arial"/>
                <a:sym typeface="Arial"/>
              </a:rPr>
              <a:t>: The strongest growth year, with adoption skyrocketing to </a:t>
            </a:r>
            <a:r>
              <a:rPr b="1" lang="en-GB" sz="900">
                <a:solidFill>
                  <a:schemeClr val="dk2"/>
                </a:solidFill>
                <a:latin typeface="Arial"/>
                <a:ea typeface="Arial"/>
                <a:cs typeface="Arial"/>
                <a:sym typeface="Arial"/>
              </a:rPr>
              <a:t>85% by Q4</a:t>
            </a:r>
            <a:r>
              <a:rPr lang="en-GB" sz="900">
                <a:solidFill>
                  <a:schemeClr val="dk2"/>
                </a:solidFill>
                <a:latin typeface="Arial"/>
                <a:ea typeface="Arial"/>
                <a:cs typeface="Arial"/>
                <a:sym typeface="Arial"/>
              </a:rPr>
              <a:t>, reflecting mainstream adoption of </a:t>
            </a:r>
            <a:r>
              <a:rPr b="1" lang="en-GB" sz="900">
                <a:solidFill>
                  <a:schemeClr val="dk2"/>
                </a:solidFill>
                <a:latin typeface="Arial"/>
                <a:ea typeface="Arial"/>
                <a:cs typeface="Arial"/>
                <a:sym typeface="Arial"/>
              </a:rPr>
              <a:t>automated ML pipelines, hyperparameter tuning, and real-time AI solutions</a:t>
            </a:r>
            <a:r>
              <a:rPr lang="en-GB" sz="900">
                <a:solidFill>
                  <a:schemeClr val="dk2"/>
                </a:solidFill>
                <a:latin typeface="Arial"/>
                <a:ea typeface="Arial"/>
                <a:cs typeface="Arial"/>
                <a:sym typeface="Arial"/>
              </a:rPr>
              <a:t>.</a:t>
            </a:r>
            <a:endParaRPr sz="9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rPr b="1" lang="en-GB" sz="1100">
                <a:solidFill>
                  <a:schemeClr val="dk2"/>
                </a:solidFill>
                <a:latin typeface="Arial"/>
                <a:ea typeface="Arial"/>
                <a:cs typeface="Arial"/>
                <a:sym typeface="Arial"/>
              </a:rPr>
              <a:t>🔮</a:t>
            </a:r>
            <a:r>
              <a:rPr b="1" lang="en-GB" sz="1100">
                <a:solidFill>
                  <a:schemeClr val="dk2"/>
                </a:solidFill>
                <a:latin typeface="Arial"/>
                <a:ea typeface="Arial"/>
                <a:cs typeface="Arial"/>
                <a:sym typeface="Arial"/>
              </a:rPr>
              <a:t> </a:t>
            </a:r>
            <a:r>
              <a:rPr b="1" lang="en-GB" sz="1100">
                <a:solidFill>
                  <a:schemeClr val="dk2"/>
                </a:solidFill>
                <a:latin typeface="Arial"/>
                <a:ea typeface="Arial"/>
                <a:cs typeface="Arial"/>
                <a:sym typeface="Arial"/>
              </a:rPr>
              <a:t>Overall Trend</a:t>
            </a:r>
            <a:endParaRPr b="1" sz="1100">
              <a:solidFill>
                <a:schemeClr val="dk2"/>
              </a:solidFill>
              <a:latin typeface="Arial"/>
              <a:ea typeface="Arial"/>
              <a:cs typeface="Arial"/>
              <a:sym typeface="Arial"/>
            </a:endParaRPr>
          </a:p>
          <a:p>
            <a:pPr indent="-285750" lvl="0" marL="457200" rtl="0" algn="l">
              <a:lnSpc>
                <a:spcPct val="100000"/>
              </a:lnSpc>
              <a:spcBef>
                <a:spcPts val="1200"/>
              </a:spcBef>
              <a:spcAft>
                <a:spcPts val="0"/>
              </a:spcAft>
              <a:buClr>
                <a:schemeClr val="dk2"/>
              </a:buClr>
              <a:buSzPts val="900"/>
              <a:buFont typeface="Arial"/>
              <a:buChar char="●"/>
            </a:pPr>
            <a:r>
              <a:rPr lang="en-GB" sz="900">
                <a:solidFill>
                  <a:schemeClr val="dk2"/>
                </a:solidFill>
                <a:latin typeface="Arial"/>
                <a:ea typeface="Arial"/>
                <a:cs typeface="Arial"/>
                <a:sym typeface="Arial"/>
              </a:rPr>
              <a:t>AI automation and ML model training </a:t>
            </a:r>
            <a:r>
              <a:rPr b="1" lang="en-GB" sz="900">
                <a:solidFill>
                  <a:schemeClr val="dk2"/>
                </a:solidFill>
                <a:latin typeface="Arial"/>
                <a:ea typeface="Arial"/>
                <a:cs typeface="Arial"/>
                <a:sym typeface="Arial"/>
              </a:rPr>
              <a:t>gained momentum year-over-year</a:t>
            </a:r>
            <a:r>
              <a:rPr lang="en-GB" sz="900">
                <a:solidFill>
                  <a:schemeClr val="dk2"/>
                </a:solidFill>
                <a:latin typeface="Arial"/>
                <a:ea typeface="Arial"/>
                <a:cs typeface="Arial"/>
                <a:sym typeface="Arial"/>
              </a:rPr>
              <a:t>, showing that businesses are increasingly relying on AI-driven decision-making and automated ML workflows.</a:t>
            </a:r>
            <a:endParaRPr sz="1100">
              <a:solidFill>
                <a:schemeClr val="dk2"/>
              </a:solidFill>
            </a:endParaRPr>
          </a:p>
        </p:txBody>
      </p:sp>
      <p:pic>
        <p:nvPicPr>
          <p:cNvPr id="273" name="Google Shape;273;p22"/>
          <p:cNvPicPr preferRelativeResize="0"/>
          <p:nvPr/>
        </p:nvPicPr>
        <p:blipFill>
          <a:blip r:embed="rId3">
            <a:alphaModFix/>
          </a:blip>
          <a:stretch>
            <a:fillRect/>
          </a:stretch>
        </p:blipFill>
        <p:spPr>
          <a:xfrm>
            <a:off x="1905150" y="2973000"/>
            <a:ext cx="6056950" cy="201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3"/>
          <p:cNvPicPr preferRelativeResize="0"/>
          <p:nvPr/>
        </p:nvPicPr>
        <p:blipFill>
          <a:blip r:embed="rId3">
            <a:alphaModFix/>
          </a:blip>
          <a:stretch>
            <a:fillRect/>
          </a:stretch>
        </p:blipFill>
        <p:spPr>
          <a:xfrm>
            <a:off x="350550" y="548037"/>
            <a:ext cx="8308427" cy="4296876"/>
          </a:xfrm>
          <a:prstGeom prst="rect">
            <a:avLst/>
          </a:prstGeom>
          <a:noFill/>
          <a:ln>
            <a:noFill/>
          </a:ln>
        </p:spPr>
      </p:pic>
      <p:cxnSp>
        <p:nvCxnSpPr>
          <p:cNvPr id="279" name="Google Shape;279;p23"/>
          <p:cNvCxnSpPr/>
          <p:nvPr/>
        </p:nvCxnSpPr>
        <p:spPr>
          <a:xfrm flipH="1">
            <a:off x="628345" y="6512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0" name="Google Shape;280;p23"/>
          <p:cNvCxnSpPr/>
          <p:nvPr/>
        </p:nvCxnSpPr>
        <p:spPr>
          <a:xfrm flipH="1">
            <a:off x="552145" y="49885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81" name="Google Shape;281;p23"/>
          <p:cNvSpPr txBox="1"/>
          <p:nvPr>
            <p:ph type="title"/>
          </p:nvPr>
        </p:nvSpPr>
        <p:spPr>
          <a:xfrm>
            <a:off x="1109550" y="204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Deployment </a:t>
            </a:r>
            <a:r>
              <a:rPr lang="en-GB"/>
              <a:t>Cycle</a:t>
            </a:r>
            <a:endParaRPr/>
          </a:p>
        </p:txBody>
      </p:sp>
      <p:sp>
        <p:nvSpPr>
          <p:cNvPr id="282" name="Google Shape;282;p23"/>
          <p:cNvSpPr txBox="1"/>
          <p:nvPr/>
        </p:nvSpPr>
        <p:spPr>
          <a:xfrm>
            <a:off x="451075" y="1118950"/>
            <a:ext cx="2934000" cy="14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2"/>
                </a:solidFill>
                <a:latin typeface="Lato"/>
                <a:ea typeface="Lato"/>
                <a:cs typeface="Lato"/>
                <a:sym typeface="Lato"/>
              </a:rPr>
              <a:t>                                                                 Data Storage:</a:t>
            </a:r>
            <a:endParaRPr b="1" sz="1100">
              <a:solidFill>
                <a:schemeClr val="dk2"/>
              </a:solidFill>
              <a:latin typeface="Lato"/>
              <a:ea typeface="Lato"/>
              <a:cs typeface="Lato"/>
              <a:sym typeface="Lato"/>
            </a:endParaRPr>
          </a:p>
          <a:p>
            <a:pPr indent="0" lvl="0" marL="0" rtl="0" algn="l">
              <a:lnSpc>
                <a:spcPct val="115000"/>
              </a:lnSpc>
              <a:spcBef>
                <a:spcPts val="300"/>
              </a:spcBef>
              <a:spcAft>
                <a:spcPts val="0"/>
              </a:spcAft>
              <a:buNone/>
            </a:pPr>
            <a:r>
              <a:rPr b="1" lang="en-GB" sz="700">
                <a:solidFill>
                  <a:schemeClr val="dk2"/>
                </a:solidFill>
                <a:latin typeface="Lato"/>
                <a:ea typeface="Lato"/>
                <a:cs typeface="Lato"/>
                <a:sym typeface="Lato"/>
              </a:rPr>
              <a:t>Input Data: Raw data from sources (e.g., databases, APIs, or user uploads).</a:t>
            </a:r>
            <a:endParaRPr b="1" sz="7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b="1" lang="en-GB" sz="700">
                <a:solidFill>
                  <a:schemeClr val="dk2"/>
                </a:solidFill>
                <a:latin typeface="Lato"/>
                <a:ea typeface="Lato"/>
                <a:cs typeface="Lato"/>
                <a:sym typeface="Lato"/>
              </a:rPr>
              <a:t>     Processed Data: Cleaned and preprocessed data stored </a:t>
            </a:r>
            <a:endParaRPr b="1" sz="7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b="1" lang="en-GB" sz="700">
                <a:solidFill>
                  <a:schemeClr val="dk2"/>
                </a:solidFill>
                <a:latin typeface="Lato"/>
                <a:ea typeface="Lato"/>
                <a:cs typeface="Lato"/>
                <a:sym typeface="Lato"/>
              </a:rPr>
              <a:t>in a data warehouse (e.g., Amazon S3, Google BigQuery).</a:t>
            </a:r>
            <a:endParaRPr b="1" sz="7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b="1" lang="en-GB" sz="700">
                <a:solidFill>
                  <a:schemeClr val="dk2"/>
                </a:solidFill>
                <a:latin typeface="Lato"/>
                <a:ea typeface="Lato"/>
                <a:cs typeface="Lato"/>
                <a:sym typeface="Lato"/>
              </a:rPr>
              <a:t>         Model Artifacts: Trained models stored in a model </a:t>
            </a:r>
            <a:endParaRPr b="1" sz="7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b="1" lang="en-GB" sz="700">
                <a:solidFill>
                  <a:schemeClr val="dk2"/>
                </a:solidFill>
                <a:latin typeface="Lato"/>
                <a:ea typeface="Lato"/>
                <a:cs typeface="Lato"/>
                <a:sym typeface="Lato"/>
              </a:rPr>
              <a:t>registry (e.g., MLflow, AWS S3).</a:t>
            </a:r>
            <a:endParaRPr b="1" sz="700">
              <a:solidFill>
                <a:schemeClr val="dk2"/>
              </a:solidFill>
              <a:latin typeface="Lato"/>
              <a:ea typeface="Lato"/>
              <a:cs typeface="Lato"/>
              <a:sym typeface="Lato"/>
            </a:endParaRPr>
          </a:p>
          <a:p>
            <a:pPr indent="0" lvl="0" marL="0" rtl="0" algn="l">
              <a:spcBef>
                <a:spcPts val="0"/>
              </a:spcBef>
              <a:spcAft>
                <a:spcPts val="0"/>
              </a:spcAft>
              <a:buNone/>
            </a:pPr>
            <a:r>
              <a:t/>
            </a:r>
            <a:endParaRPr sz="700">
              <a:solidFill>
                <a:schemeClr val="dk2"/>
              </a:solidFill>
              <a:latin typeface="Lato"/>
              <a:ea typeface="Lato"/>
              <a:cs typeface="Lato"/>
              <a:sym typeface="Lato"/>
            </a:endParaRPr>
          </a:p>
        </p:txBody>
      </p:sp>
      <p:sp>
        <p:nvSpPr>
          <p:cNvPr id="283" name="Google Shape;283;p23"/>
          <p:cNvSpPr txBox="1"/>
          <p:nvPr/>
        </p:nvSpPr>
        <p:spPr>
          <a:xfrm>
            <a:off x="431750" y="2960175"/>
            <a:ext cx="24723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GB" sz="1100">
                <a:solidFill>
                  <a:schemeClr val="dk2"/>
                </a:solidFill>
                <a:latin typeface="Roboto"/>
                <a:ea typeface="Roboto"/>
                <a:cs typeface="Roboto"/>
                <a:sym typeface="Roboto"/>
              </a:rPr>
              <a:t>                                    Data Pipeline</a:t>
            </a:r>
            <a:r>
              <a:rPr lang="en-GB"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lang="en-GB" sz="700">
                <a:solidFill>
                  <a:schemeClr val="dk2"/>
                </a:solidFill>
                <a:latin typeface="Roboto"/>
                <a:ea typeface="Roboto"/>
                <a:cs typeface="Roboto"/>
                <a:sym typeface="Roboto"/>
              </a:rPr>
              <a:t>Use </a:t>
            </a:r>
            <a:r>
              <a:rPr b="1" lang="en-GB" sz="700">
                <a:solidFill>
                  <a:schemeClr val="dk2"/>
                </a:solidFill>
                <a:latin typeface="Roboto"/>
                <a:ea typeface="Roboto"/>
                <a:cs typeface="Roboto"/>
                <a:sym typeface="Roboto"/>
              </a:rPr>
              <a:t>Apache Airflow</a:t>
            </a:r>
            <a:r>
              <a:rPr lang="en-GB" sz="700">
                <a:solidFill>
                  <a:schemeClr val="dk2"/>
                </a:solidFill>
                <a:latin typeface="Roboto"/>
                <a:ea typeface="Roboto"/>
                <a:cs typeface="Roboto"/>
                <a:sym typeface="Roboto"/>
              </a:rPr>
              <a:t> or </a:t>
            </a:r>
            <a:r>
              <a:rPr b="1" lang="en-GB" sz="700">
                <a:solidFill>
                  <a:schemeClr val="dk2"/>
                </a:solidFill>
                <a:latin typeface="Roboto"/>
                <a:ea typeface="Roboto"/>
                <a:cs typeface="Roboto"/>
                <a:sym typeface="Roboto"/>
              </a:rPr>
              <a:t>Prefect</a:t>
            </a:r>
            <a:r>
              <a:rPr lang="en-GB" sz="700">
                <a:solidFill>
                  <a:schemeClr val="dk2"/>
                </a:solidFill>
                <a:latin typeface="Roboto"/>
                <a:ea typeface="Roboto"/>
                <a:cs typeface="Roboto"/>
                <a:sym typeface="Roboto"/>
              </a:rPr>
              <a:t> to orchestrate data flow between components.</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lang="en-GB" sz="700">
                <a:solidFill>
                  <a:schemeClr val="dk2"/>
                </a:solidFill>
                <a:latin typeface="Roboto"/>
                <a:ea typeface="Roboto"/>
                <a:cs typeface="Roboto"/>
                <a:sym typeface="Roboto"/>
              </a:rPr>
              <a:t>                   Include steps for data ingestion, cleaning, and preprocessing.</a:t>
            </a:r>
            <a:endParaRPr sz="700">
              <a:solidFill>
                <a:schemeClr val="dk2"/>
              </a:solidFill>
              <a:latin typeface="Roboto"/>
              <a:ea typeface="Roboto"/>
              <a:cs typeface="Roboto"/>
              <a:sym typeface="Roboto"/>
            </a:endParaRPr>
          </a:p>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84" name="Google Shape;284;p23"/>
          <p:cNvSpPr txBox="1"/>
          <p:nvPr/>
        </p:nvSpPr>
        <p:spPr>
          <a:xfrm>
            <a:off x="628350" y="3806100"/>
            <a:ext cx="3556800" cy="127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GB" sz="1100">
                <a:solidFill>
                  <a:schemeClr val="dk2"/>
                </a:solidFill>
                <a:latin typeface="Roboto"/>
                <a:ea typeface="Roboto"/>
                <a:cs typeface="Roboto"/>
                <a:sym typeface="Roboto"/>
              </a:rPr>
              <a:t>              Model Training and Retraining:</a:t>
            </a:r>
            <a:endParaRPr b="1" sz="1100">
              <a:solidFill>
                <a:schemeClr val="dk2"/>
              </a:solidFill>
              <a:latin typeface="Roboto"/>
              <a:ea typeface="Roboto"/>
              <a:cs typeface="Roboto"/>
              <a:sym typeface="Roboto"/>
            </a:endParaRPr>
          </a:p>
          <a:p>
            <a:pPr indent="0" lvl="0" marL="0" rtl="0" algn="l">
              <a:lnSpc>
                <a:spcPct val="115000"/>
              </a:lnSpc>
              <a:spcBef>
                <a:spcPts val="300"/>
              </a:spcBef>
              <a:spcAft>
                <a:spcPts val="0"/>
              </a:spcAft>
              <a:buNone/>
            </a:pPr>
            <a:r>
              <a:rPr b="1" lang="en-GB" sz="700">
                <a:solidFill>
                  <a:schemeClr val="dk2"/>
                </a:solidFill>
                <a:latin typeface="Roboto"/>
                <a:ea typeface="Roboto"/>
                <a:cs typeface="Roboto"/>
                <a:sym typeface="Roboto"/>
              </a:rPr>
              <a:t>Training Pipeline</a:t>
            </a:r>
            <a:r>
              <a:rPr lang="en-GB" sz="700">
                <a:solidFill>
                  <a:schemeClr val="dk2"/>
                </a:solidFill>
                <a:latin typeface="Roboto"/>
                <a:ea typeface="Roboto"/>
                <a:cs typeface="Roboto"/>
                <a:sym typeface="Roboto"/>
              </a:rPr>
              <a:t>: Use </a:t>
            </a:r>
            <a:r>
              <a:rPr b="1" lang="en-GB" sz="700">
                <a:solidFill>
                  <a:schemeClr val="dk2"/>
                </a:solidFill>
                <a:latin typeface="Roboto"/>
                <a:ea typeface="Roboto"/>
                <a:cs typeface="Roboto"/>
                <a:sym typeface="Roboto"/>
              </a:rPr>
              <a:t>Kubeflow</a:t>
            </a:r>
            <a:r>
              <a:rPr lang="en-GB" sz="700">
                <a:solidFill>
                  <a:schemeClr val="dk2"/>
                </a:solidFill>
                <a:latin typeface="Roboto"/>
                <a:ea typeface="Roboto"/>
                <a:cs typeface="Roboto"/>
                <a:sym typeface="Roboto"/>
              </a:rPr>
              <a:t> or </a:t>
            </a:r>
            <a:r>
              <a:rPr b="1" lang="en-GB" sz="700">
                <a:solidFill>
                  <a:schemeClr val="dk2"/>
                </a:solidFill>
                <a:latin typeface="Roboto"/>
                <a:ea typeface="Roboto"/>
                <a:cs typeface="Roboto"/>
                <a:sym typeface="Roboto"/>
              </a:rPr>
              <a:t>MLflow</a:t>
            </a:r>
            <a:r>
              <a:rPr lang="en-GB" sz="700">
                <a:solidFill>
                  <a:schemeClr val="dk2"/>
                </a:solidFill>
                <a:latin typeface="Roboto"/>
                <a:ea typeface="Roboto"/>
                <a:cs typeface="Roboto"/>
                <a:sym typeface="Roboto"/>
              </a:rPr>
              <a:t> to manage the training process.</a:t>
            </a:r>
            <a:endParaRPr sz="700">
              <a:solidFill>
                <a:schemeClr val="dk2"/>
              </a:solidFill>
              <a:latin typeface="Roboto"/>
              <a:ea typeface="Roboto"/>
              <a:cs typeface="Roboto"/>
              <a:sym typeface="Roboto"/>
            </a:endParaRPr>
          </a:p>
          <a:p>
            <a:pPr indent="0" lvl="0" marL="0" rtl="0" algn="l">
              <a:lnSpc>
                <a:spcPct val="115000"/>
              </a:lnSpc>
              <a:spcBef>
                <a:spcPts val="300"/>
              </a:spcBef>
              <a:spcAft>
                <a:spcPts val="0"/>
              </a:spcAft>
              <a:buNone/>
            </a:pPr>
            <a:r>
              <a:rPr b="1" lang="en-GB" sz="700">
                <a:solidFill>
                  <a:schemeClr val="dk2"/>
                </a:solidFill>
                <a:latin typeface="Roboto"/>
                <a:ea typeface="Roboto"/>
                <a:cs typeface="Roboto"/>
                <a:sym typeface="Roboto"/>
              </a:rPr>
              <a:t>        Retraining Trigger</a:t>
            </a:r>
            <a:r>
              <a:rPr lang="en-GB" sz="700">
                <a:solidFill>
                  <a:schemeClr val="dk2"/>
                </a:solidFill>
                <a:latin typeface="Roboto"/>
                <a:ea typeface="Roboto"/>
                <a:cs typeface="Roboto"/>
                <a:sym typeface="Roboto"/>
              </a:rPr>
              <a:t>: Set up retraining based on fixed intervals or performance degradation.</a:t>
            </a:r>
            <a:endParaRPr sz="700">
              <a:solidFill>
                <a:schemeClr val="dk2"/>
              </a:solidFill>
              <a:latin typeface="Roboto"/>
              <a:ea typeface="Roboto"/>
              <a:cs typeface="Roboto"/>
              <a:sym typeface="Roboto"/>
            </a:endParaRPr>
          </a:p>
          <a:p>
            <a:pPr indent="0" lvl="0" marL="0" rtl="0" algn="l">
              <a:lnSpc>
                <a:spcPct val="115000"/>
              </a:lnSpc>
              <a:spcBef>
                <a:spcPts val="300"/>
              </a:spcBef>
              <a:spcAft>
                <a:spcPts val="0"/>
              </a:spcAft>
              <a:buNone/>
            </a:pPr>
            <a:r>
              <a:rPr b="1" lang="en-GB" sz="700">
                <a:solidFill>
                  <a:schemeClr val="dk2"/>
                </a:solidFill>
                <a:latin typeface="Roboto"/>
                <a:ea typeface="Roboto"/>
                <a:cs typeface="Roboto"/>
                <a:sym typeface="Roboto"/>
              </a:rPr>
              <a:t>                       Evaluation</a:t>
            </a:r>
            <a:r>
              <a:rPr lang="en-GB" sz="700">
                <a:solidFill>
                  <a:schemeClr val="dk2"/>
                </a:solidFill>
                <a:latin typeface="Roboto"/>
                <a:ea typeface="Roboto"/>
                <a:cs typeface="Roboto"/>
                <a:sym typeface="Roboto"/>
              </a:rPr>
              <a:t>: Use a validation dataset to evaluate the retrained model.</a:t>
            </a:r>
            <a:endParaRPr sz="7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
        <p:nvSpPr>
          <p:cNvPr id="285" name="Google Shape;285;p23"/>
          <p:cNvSpPr txBox="1"/>
          <p:nvPr/>
        </p:nvSpPr>
        <p:spPr>
          <a:xfrm>
            <a:off x="5836300" y="903413"/>
            <a:ext cx="2794800" cy="177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GB" sz="1100">
                <a:solidFill>
                  <a:schemeClr val="dk2"/>
                </a:solidFill>
                <a:latin typeface="Roboto"/>
                <a:ea typeface="Roboto"/>
                <a:cs typeface="Roboto"/>
                <a:sym typeface="Roboto"/>
              </a:rPr>
              <a:t>Cost and Resource Estimation</a:t>
            </a:r>
            <a:r>
              <a:rPr lang="en-GB"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lang="en-GB" sz="700">
                <a:solidFill>
                  <a:schemeClr val="dk2"/>
                </a:solidFill>
                <a:latin typeface="Roboto"/>
                <a:ea typeface="Roboto"/>
                <a:cs typeface="Roboto"/>
                <a:sym typeface="Roboto"/>
              </a:rPr>
              <a:t>             Estimate costs for cloud resources (e.g., AWS EC2 </a:t>
            </a:r>
            <a:endParaRPr sz="7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lang="en-GB" sz="700">
                <a:solidFill>
                  <a:schemeClr val="dk2"/>
                </a:solidFill>
                <a:latin typeface="Roboto"/>
                <a:ea typeface="Roboto"/>
                <a:cs typeface="Roboto"/>
                <a:sym typeface="Roboto"/>
              </a:rPr>
              <a:t>                   instances, S3 storage).</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lang="en-GB" sz="700">
                <a:solidFill>
                  <a:schemeClr val="dk2"/>
                </a:solidFill>
                <a:latin typeface="Roboto"/>
                <a:ea typeface="Roboto"/>
                <a:cs typeface="Roboto"/>
                <a:sym typeface="Roboto"/>
              </a:rPr>
              <a:t>                         Include time estimates for implementation and                                                                                                           </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lang="en-GB" sz="700">
                <a:solidFill>
                  <a:schemeClr val="dk2"/>
                </a:solidFill>
                <a:latin typeface="Roboto"/>
                <a:ea typeface="Roboto"/>
                <a:cs typeface="Roboto"/>
                <a:sym typeface="Roboto"/>
              </a:rPr>
              <a:t>                           maintenance.</a:t>
            </a:r>
            <a:endParaRPr sz="700">
              <a:solidFill>
                <a:schemeClr val="dk2"/>
              </a:solidFill>
              <a:latin typeface="Roboto"/>
              <a:ea typeface="Roboto"/>
              <a:cs typeface="Roboto"/>
              <a:sym typeface="Roboto"/>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p:txBody>
      </p:sp>
      <p:sp>
        <p:nvSpPr>
          <p:cNvPr id="286" name="Google Shape;286;p23"/>
          <p:cNvSpPr txBox="1"/>
          <p:nvPr/>
        </p:nvSpPr>
        <p:spPr>
          <a:xfrm>
            <a:off x="6067400" y="2978400"/>
            <a:ext cx="2638800" cy="88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GB" sz="1100">
                <a:solidFill>
                  <a:schemeClr val="dk2"/>
                </a:solidFill>
                <a:latin typeface="Roboto"/>
                <a:ea typeface="Roboto"/>
                <a:cs typeface="Roboto"/>
                <a:sym typeface="Roboto"/>
              </a:rPr>
              <a:t>        Monitoring and Debugging</a:t>
            </a:r>
            <a:r>
              <a:rPr lang="en-GB"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0" lvl="0" marL="0" rtl="0" algn="l">
              <a:lnSpc>
                <a:spcPct val="115000"/>
              </a:lnSpc>
              <a:spcBef>
                <a:spcPts val="300"/>
              </a:spcBef>
              <a:spcAft>
                <a:spcPts val="0"/>
              </a:spcAft>
              <a:buNone/>
            </a:pPr>
            <a:r>
              <a:rPr b="1" lang="en-GB" sz="700">
                <a:solidFill>
                  <a:schemeClr val="dk2"/>
                </a:solidFill>
                <a:latin typeface="Roboto"/>
                <a:ea typeface="Roboto"/>
                <a:cs typeface="Roboto"/>
                <a:sym typeface="Roboto"/>
              </a:rPr>
              <a:t>           Monitoring Tools</a:t>
            </a:r>
            <a:r>
              <a:rPr lang="en-GB" sz="700">
                <a:solidFill>
                  <a:schemeClr val="dk2"/>
                </a:solidFill>
                <a:latin typeface="Roboto"/>
                <a:ea typeface="Roboto"/>
                <a:cs typeface="Roboto"/>
                <a:sym typeface="Roboto"/>
              </a:rPr>
              <a:t>: Use </a:t>
            </a:r>
            <a:r>
              <a:rPr b="1" lang="en-GB" sz="700">
                <a:solidFill>
                  <a:schemeClr val="dk2"/>
                </a:solidFill>
                <a:latin typeface="Roboto"/>
                <a:ea typeface="Roboto"/>
                <a:cs typeface="Roboto"/>
                <a:sym typeface="Roboto"/>
              </a:rPr>
              <a:t>Prometheus</a:t>
            </a:r>
            <a:r>
              <a:rPr lang="en-GB" sz="700">
                <a:solidFill>
                  <a:schemeClr val="dk2"/>
                </a:solidFill>
                <a:latin typeface="Roboto"/>
                <a:ea typeface="Roboto"/>
                <a:cs typeface="Roboto"/>
                <a:sym typeface="Roboto"/>
              </a:rPr>
              <a:t> and </a:t>
            </a:r>
            <a:r>
              <a:rPr b="1" lang="en-GB" sz="700">
                <a:solidFill>
                  <a:schemeClr val="dk2"/>
                </a:solidFill>
                <a:latin typeface="Roboto"/>
                <a:ea typeface="Roboto"/>
                <a:cs typeface="Roboto"/>
                <a:sym typeface="Roboto"/>
              </a:rPr>
              <a:t>Grafana</a:t>
            </a:r>
            <a:r>
              <a:rPr lang="en-GB" sz="700">
                <a:solidFill>
                  <a:schemeClr val="dk2"/>
                </a:solidFill>
                <a:latin typeface="Roboto"/>
                <a:ea typeface="Roboto"/>
                <a:cs typeface="Roboto"/>
                <a:sym typeface="Roboto"/>
              </a:rPr>
              <a:t> for</a:t>
            </a:r>
            <a:endParaRPr sz="700">
              <a:solidFill>
                <a:schemeClr val="dk2"/>
              </a:solidFill>
              <a:latin typeface="Roboto"/>
              <a:ea typeface="Roboto"/>
              <a:cs typeface="Roboto"/>
              <a:sym typeface="Roboto"/>
            </a:endParaRPr>
          </a:p>
          <a:p>
            <a:pPr indent="0" lvl="0" marL="0" rtl="0" algn="l">
              <a:lnSpc>
                <a:spcPct val="115000"/>
              </a:lnSpc>
              <a:spcBef>
                <a:spcPts val="300"/>
              </a:spcBef>
              <a:spcAft>
                <a:spcPts val="0"/>
              </a:spcAft>
              <a:buNone/>
            </a:pPr>
            <a:r>
              <a:rPr lang="en-GB" sz="700">
                <a:solidFill>
                  <a:schemeClr val="dk2"/>
                </a:solidFill>
                <a:latin typeface="Roboto"/>
                <a:ea typeface="Roboto"/>
                <a:cs typeface="Roboto"/>
                <a:sym typeface="Roboto"/>
              </a:rPr>
              <a:t>           real-time monitoring. </a:t>
            </a:r>
            <a:endParaRPr sz="7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b="1" lang="en-GB" sz="700">
                <a:solidFill>
                  <a:schemeClr val="dk2"/>
                </a:solidFill>
                <a:latin typeface="Roboto"/>
                <a:ea typeface="Roboto"/>
                <a:cs typeface="Roboto"/>
                <a:sym typeface="Roboto"/>
              </a:rPr>
              <a:t>       Logging</a:t>
            </a:r>
            <a:r>
              <a:rPr lang="en-GB" sz="700">
                <a:solidFill>
                  <a:schemeClr val="dk2"/>
                </a:solidFill>
                <a:latin typeface="Roboto"/>
                <a:ea typeface="Roboto"/>
                <a:cs typeface="Roboto"/>
                <a:sym typeface="Roboto"/>
              </a:rPr>
              <a:t>: Implement logging with the </a:t>
            </a:r>
            <a:r>
              <a:rPr b="1" lang="en-GB" sz="700">
                <a:solidFill>
                  <a:schemeClr val="dk2"/>
                </a:solidFill>
                <a:latin typeface="Roboto"/>
                <a:ea typeface="Roboto"/>
                <a:cs typeface="Roboto"/>
                <a:sym typeface="Roboto"/>
              </a:rPr>
              <a:t>ELK Stack</a:t>
            </a:r>
            <a:r>
              <a:rPr lang="en-GB" sz="700">
                <a:solidFill>
                  <a:schemeClr val="dk2"/>
                </a:solidFill>
                <a:latin typeface="Roboto"/>
                <a:ea typeface="Roboto"/>
                <a:cs typeface="Roboto"/>
                <a:sym typeface="Roboto"/>
              </a:rPr>
              <a:t> </a:t>
            </a:r>
            <a:endParaRPr sz="7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lang="en-GB" sz="700">
                <a:solidFill>
                  <a:schemeClr val="dk2"/>
                </a:solidFill>
                <a:latin typeface="Roboto"/>
                <a:ea typeface="Roboto"/>
                <a:cs typeface="Roboto"/>
                <a:sym typeface="Roboto"/>
              </a:rPr>
              <a:t>    (Elasticsearch, Logstash, Kibana).</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b="1" lang="en-GB" sz="700">
                <a:solidFill>
                  <a:schemeClr val="dk2"/>
                </a:solidFill>
                <a:latin typeface="Roboto"/>
                <a:ea typeface="Roboto"/>
                <a:cs typeface="Roboto"/>
                <a:sym typeface="Roboto"/>
              </a:rPr>
              <a:t>Alerts</a:t>
            </a:r>
            <a:r>
              <a:rPr lang="en-GB" sz="700">
                <a:solidFill>
                  <a:schemeClr val="dk2"/>
                </a:solidFill>
                <a:latin typeface="Roboto"/>
                <a:ea typeface="Roboto"/>
                <a:cs typeface="Roboto"/>
                <a:sym typeface="Roboto"/>
              </a:rPr>
              <a:t>: Set up alerts for performance issues using tools like </a:t>
            </a:r>
            <a:r>
              <a:rPr b="1" lang="en-GB" sz="700">
                <a:solidFill>
                  <a:schemeClr val="dk2"/>
                </a:solidFill>
                <a:latin typeface="Roboto"/>
                <a:ea typeface="Roboto"/>
                <a:cs typeface="Roboto"/>
                <a:sym typeface="Roboto"/>
              </a:rPr>
              <a:t>PagerDuty</a:t>
            </a:r>
            <a:r>
              <a:rPr lang="en-GB" sz="700">
                <a:solidFill>
                  <a:schemeClr val="dk2"/>
                </a:solidFill>
                <a:latin typeface="Roboto"/>
                <a:ea typeface="Roboto"/>
                <a:cs typeface="Roboto"/>
                <a:sym typeface="Roboto"/>
              </a:rPr>
              <a:t>.</a:t>
            </a:r>
            <a:endParaRPr sz="700">
              <a:solidFill>
                <a:schemeClr val="dk2"/>
              </a:solidFill>
              <a:latin typeface="Roboto"/>
              <a:ea typeface="Roboto"/>
              <a:cs typeface="Roboto"/>
              <a:sym typeface="Roboto"/>
            </a:endParaRPr>
          </a:p>
          <a:p>
            <a:pPr indent="0" lvl="0" marL="0" rtl="0" algn="l">
              <a:lnSpc>
                <a:spcPct val="115000"/>
              </a:lnSpc>
              <a:spcBef>
                <a:spcPts val="0"/>
              </a:spcBef>
              <a:spcAft>
                <a:spcPts val="1600"/>
              </a:spcAft>
              <a:buNone/>
            </a:pPr>
            <a:r>
              <a:t/>
            </a:r>
            <a:endParaRPr sz="1000">
              <a:solidFill>
                <a:schemeClr val="dk2"/>
              </a:solidFill>
              <a:latin typeface="Lato"/>
              <a:ea typeface="Lato"/>
              <a:cs typeface="Lato"/>
              <a:sym typeface="Lato"/>
            </a:endParaRPr>
          </a:p>
        </p:txBody>
      </p:sp>
      <p:sp>
        <p:nvSpPr>
          <p:cNvPr id="287" name="Google Shape;287;p23"/>
          <p:cNvSpPr txBox="1"/>
          <p:nvPr/>
        </p:nvSpPr>
        <p:spPr>
          <a:xfrm>
            <a:off x="4572000" y="4154225"/>
            <a:ext cx="4437600" cy="83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GB" sz="1100">
                <a:solidFill>
                  <a:schemeClr val="dk2"/>
                </a:solidFill>
                <a:latin typeface="Roboto"/>
                <a:ea typeface="Roboto"/>
                <a:cs typeface="Roboto"/>
                <a:sym typeface="Roboto"/>
              </a:rPr>
              <a:t>                                   Model Deployment</a:t>
            </a:r>
            <a:r>
              <a:rPr lang="en-GB"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b="1" lang="en-GB" sz="700">
                <a:solidFill>
                  <a:schemeClr val="dk2"/>
                </a:solidFill>
                <a:latin typeface="Roboto"/>
                <a:ea typeface="Roboto"/>
                <a:cs typeface="Roboto"/>
                <a:sym typeface="Roboto"/>
              </a:rPr>
              <a:t>                                    API Deployment</a:t>
            </a:r>
            <a:r>
              <a:rPr lang="en-GB" sz="700">
                <a:solidFill>
                  <a:schemeClr val="dk2"/>
                </a:solidFill>
                <a:latin typeface="Roboto"/>
                <a:ea typeface="Roboto"/>
                <a:cs typeface="Roboto"/>
                <a:sym typeface="Roboto"/>
              </a:rPr>
              <a:t>: Deploy the model as a REST API using </a:t>
            </a:r>
            <a:r>
              <a:rPr b="1" lang="en-GB" sz="700">
                <a:solidFill>
                  <a:schemeClr val="dk2"/>
                </a:solidFill>
                <a:latin typeface="Roboto"/>
                <a:ea typeface="Roboto"/>
                <a:cs typeface="Roboto"/>
                <a:sym typeface="Roboto"/>
              </a:rPr>
              <a:t>Flask/FastAPI</a:t>
            </a:r>
            <a:r>
              <a:rPr lang="en-GB" sz="700">
                <a:solidFill>
                  <a:schemeClr val="dk2"/>
                </a:solidFill>
                <a:latin typeface="Roboto"/>
                <a:ea typeface="Roboto"/>
                <a:cs typeface="Roboto"/>
                <a:sym typeface="Roboto"/>
              </a:rPr>
              <a:t> and containerize   </a:t>
            </a:r>
            <a:endParaRPr sz="700">
              <a:solidFill>
                <a:schemeClr val="dk2"/>
              </a:solidFill>
              <a:latin typeface="Roboto"/>
              <a:ea typeface="Roboto"/>
              <a:cs typeface="Roboto"/>
              <a:sym typeface="Roboto"/>
            </a:endParaRPr>
          </a:p>
          <a:p>
            <a:pPr indent="0" lvl="0" marL="0" rtl="0" algn="l">
              <a:lnSpc>
                <a:spcPct val="115000"/>
              </a:lnSpc>
              <a:spcBef>
                <a:spcPts val="600"/>
              </a:spcBef>
              <a:spcAft>
                <a:spcPts val="0"/>
              </a:spcAft>
              <a:buNone/>
            </a:pPr>
            <a:r>
              <a:rPr lang="en-GB" sz="700">
                <a:solidFill>
                  <a:schemeClr val="dk2"/>
                </a:solidFill>
                <a:latin typeface="Roboto"/>
                <a:ea typeface="Roboto"/>
                <a:cs typeface="Roboto"/>
                <a:sym typeface="Roboto"/>
              </a:rPr>
              <a:t>             it with </a:t>
            </a:r>
            <a:r>
              <a:rPr b="1" lang="en-GB" sz="700">
                <a:solidFill>
                  <a:schemeClr val="dk2"/>
                </a:solidFill>
                <a:latin typeface="Roboto"/>
                <a:ea typeface="Roboto"/>
                <a:cs typeface="Roboto"/>
                <a:sym typeface="Roboto"/>
              </a:rPr>
              <a:t>Docker</a:t>
            </a:r>
            <a:r>
              <a:rPr lang="en-GB" sz="700">
                <a:solidFill>
                  <a:schemeClr val="dk2"/>
                </a:solidFill>
                <a:latin typeface="Roboto"/>
                <a:ea typeface="Roboto"/>
                <a:cs typeface="Roboto"/>
                <a:sym typeface="Roboto"/>
              </a:rPr>
              <a:t>.</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b="1" lang="en-GB" sz="700">
                <a:solidFill>
                  <a:schemeClr val="dk2"/>
                </a:solidFill>
                <a:latin typeface="Roboto"/>
                <a:ea typeface="Roboto"/>
                <a:cs typeface="Roboto"/>
                <a:sym typeface="Roboto"/>
              </a:rPr>
              <a:t>    Orchestration</a:t>
            </a:r>
            <a:r>
              <a:rPr lang="en-GB" sz="700">
                <a:solidFill>
                  <a:schemeClr val="dk2"/>
                </a:solidFill>
                <a:latin typeface="Roboto"/>
                <a:ea typeface="Roboto"/>
                <a:cs typeface="Roboto"/>
                <a:sym typeface="Roboto"/>
              </a:rPr>
              <a:t>: Use </a:t>
            </a:r>
            <a:r>
              <a:rPr b="1" lang="en-GB" sz="700">
                <a:solidFill>
                  <a:schemeClr val="dk2"/>
                </a:solidFill>
                <a:latin typeface="Roboto"/>
                <a:ea typeface="Roboto"/>
                <a:cs typeface="Roboto"/>
                <a:sym typeface="Roboto"/>
              </a:rPr>
              <a:t>Kubernetes</a:t>
            </a:r>
            <a:r>
              <a:rPr lang="en-GB" sz="700">
                <a:solidFill>
                  <a:schemeClr val="dk2"/>
                </a:solidFill>
                <a:latin typeface="Roboto"/>
                <a:ea typeface="Roboto"/>
                <a:cs typeface="Roboto"/>
                <a:sym typeface="Roboto"/>
              </a:rPr>
              <a:t> for scaling and managing the API.</a:t>
            </a:r>
            <a:endParaRPr sz="7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b="1" lang="en-GB" sz="700">
                <a:solidFill>
                  <a:schemeClr val="dk2"/>
                </a:solidFill>
                <a:latin typeface="Roboto"/>
                <a:ea typeface="Roboto"/>
                <a:cs typeface="Roboto"/>
                <a:sym typeface="Roboto"/>
              </a:rPr>
              <a:t>Cloud Hosting</a:t>
            </a:r>
            <a:r>
              <a:rPr lang="en-GB" sz="700">
                <a:solidFill>
                  <a:schemeClr val="dk2"/>
                </a:solidFill>
                <a:latin typeface="Roboto"/>
                <a:ea typeface="Roboto"/>
                <a:cs typeface="Roboto"/>
                <a:sym typeface="Roboto"/>
              </a:rPr>
              <a:t>: Deploy on a cloud platform (e.g., AWS EKS, GCP GKE).</a:t>
            </a:r>
            <a:endParaRPr sz="7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cxnSp>
        <p:nvCxnSpPr>
          <p:cNvPr id="288" name="Google Shape;288;p23"/>
          <p:cNvCxnSpPr/>
          <p:nvPr/>
        </p:nvCxnSpPr>
        <p:spPr>
          <a:xfrm flipH="1">
            <a:off x="552242" y="25868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9" name="Google Shape;289;p23"/>
          <p:cNvCxnSpPr/>
          <p:nvPr/>
        </p:nvCxnSpPr>
        <p:spPr>
          <a:xfrm flipH="1">
            <a:off x="6101542" y="2510698"/>
            <a:ext cx="2275500" cy="10500"/>
          </a:xfrm>
          <a:prstGeom prst="straightConnector1">
            <a:avLst/>
          </a:prstGeom>
          <a:noFill/>
          <a:ln cap="flat" cmpd="sng" w="9525">
            <a:solidFill>
              <a:srgbClr val="FFFFFF"/>
            </a:solidFill>
            <a:prstDash val="dot"/>
            <a:round/>
            <a:headEnd len="med" w="med" type="none"/>
            <a:tailEnd len="med" w="med" type="none"/>
          </a:ln>
        </p:spPr>
      </p:cxnSp>
      <p:sp>
        <p:nvSpPr>
          <p:cNvPr id="290" name="Google Shape;290;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3"/>
          <p:cNvCxnSpPr/>
          <p:nvPr/>
        </p:nvCxnSpPr>
        <p:spPr>
          <a:xfrm flipH="1">
            <a:off x="552242" y="3806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2" name="Google Shape;292;p23"/>
          <p:cNvCxnSpPr/>
          <p:nvPr/>
        </p:nvCxnSpPr>
        <p:spPr>
          <a:xfrm flipH="1">
            <a:off x="6101542" y="3882298"/>
            <a:ext cx="2275500" cy="10500"/>
          </a:xfrm>
          <a:prstGeom prst="straightConnector1">
            <a:avLst/>
          </a:prstGeom>
          <a:noFill/>
          <a:ln cap="flat" cmpd="sng" w="9525">
            <a:solidFill>
              <a:srgbClr val="FFFFFF"/>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idx="2" type="title"/>
          </p:nvPr>
        </p:nvSpPr>
        <p:spPr>
          <a:xfrm>
            <a:off x="1110900" y="459500"/>
            <a:ext cx="3461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Tester App Vizualization</a:t>
            </a:r>
            <a:endParaRPr sz="2100"/>
          </a:p>
        </p:txBody>
      </p:sp>
      <p:sp>
        <p:nvSpPr>
          <p:cNvPr id="298" name="Google Shape;298;p24"/>
          <p:cNvSpPr txBox="1"/>
          <p:nvPr>
            <p:ph type="title"/>
          </p:nvPr>
        </p:nvSpPr>
        <p:spPr>
          <a:xfrm>
            <a:off x="322871" y="3259677"/>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 test visual for a simple input test app running on the users local host</a:t>
            </a:r>
            <a:endParaRPr/>
          </a:p>
        </p:txBody>
      </p:sp>
      <p:sp>
        <p:nvSpPr>
          <p:cNvPr id="299" name="Google Shape;299;p24"/>
          <p:cNvSpPr txBox="1"/>
          <p:nvPr>
            <p:ph idx="1" type="body"/>
          </p:nvPr>
        </p:nvSpPr>
        <p:spPr>
          <a:xfrm>
            <a:off x="4827750" y="48775"/>
            <a:ext cx="4252200" cy="500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API_URL = </a:t>
            </a:r>
            <a:r>
              <a:rPr lang="en-GB" sz="1050">
                <a:solidFill>
                  <a:srgbClr val="A31515"/>
                </a:solidFill>
                <a:highlight>
                  <a:srgbClr val="F7F7F7"/>
                </a:highlight>
                <a:latin typeface="Courier New"/>
                <a:ea typeface="Courier New"/>
                <a:cs typeface="Courier New"/>
                <a:sym typeface="Courier New"/>
              </a:rPr>
              <a:t>"http://127.0.0.1:8000/predict/"</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AF00DB"/>
                </a:solidFill>
                <a:highlight>
                  <a:srgbClr val="F7F7F7"/>
                </a:highlight>
                <a:latin typeface="Courier New"/>
                <a:ea typeface="Courier New"/>
                <a:cs typeface="Courier New"/>
                <a:sym typeface="Courier New"/>
              </a:rPr>
              <a:t>while</a:t>
            </a:r>
            <a:r>
              <a:rPr lang="en-GB" sz="1050">
                <a:solidFill>
                  <a:srgbClr val="000000"/>
                </a:solidFill>
                <a:highlight>
                  <a:srgbClr val="F7F7F7"/>
                </a:highlight>
                <a:latin typeface="Courier New"/>
                <a:ea typeface="Courier New"/>
                <a:cs typeface="Courier New"/>
                <a:sym typeface="Courier New"/>
              </a:rPr>
              <a:t> </a:t>
            </a:r>
            <a:r>
              <a:rPr lang="en-GB" sz="1050">
                <a:solidFill>
                  <a:srgbClr val="0000FF"/>
                </a:solidFill>
                <a:highlight>
                  <a:srgbClr val="F7F7F7"/>
                </a:highlight>
                <a:latin typeface="Courier New"/>
                <a:ea typeface="Courier New"/>
                <a:cs typeface="Courier New"/>
                <a:sym typeface="Courier New"/>
              </a:rPr>
              <a:t>True</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user_input = </a:t>
            </a:r>
            <a:r>
              <a:rPr lang="en-GB" sz="1050">
                <a:solidFill>
                  <a:srgbClr val="795E26"/>
                </a:solidFill>
                <a:highlight>
                  <a:srgbClr val="F7F7F7"/>
                </a:highlight>
                <a:latin typeface="Courier New"/>
                <a:ea typeface="Courier New"/>
                <a:cs typeface="Courier New"/>
                <a:sym typeface="Courier New"/>
              </a:rPr>
              <a:t>input</a:t>
            </a:r>
            <a:r>
              <a:rPr lang="en-GB" sz="1050">
                <a:solidFill>
                  <a:srgbClr val="000000"/>
                </a:solidFill>
                <a:highlight>
                  <a:srgbClr val="F7F7F7"/>
                </a:highlight>
                <a:latin typeface="Courier New"/>
                <a:ea typeface="Courier New"/>
                <a:cs typeface="Courier New"/>
                <a:sym typeface="Courier New"/>
              </a:rPr>
              <a:t>(</a:t>
            </a:r>
            <a:r>
              <a:rPr lang="en-GB" sz="1050">
                <a:solidFill>
                  <a:srgbClr val="A31515"/>
                </a:solidFill>
                <a:highlight>
                  <a:srgbClr val="F7F7F7"/>
                </a:highlight>
                <a:latin typeface="Courier New"/>
                <a:ea typeface="Courier New"/>
                <a:cs typeface="Courier New"/>
                <a:sym typeface="Courier New"/>
              </a:rPr>
              <a:t>"Welcome To The KMeans Clissification Predictor! \nEnter feature values(Numbers) separated by commas (or type 'exit' to quit): "</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AF00DB"/>
                </a:solidFill>
                <a:highlight>
                  <a:srgbClr val="F7F7F7"/>
                </a:highlight>
                <a:latin typeface="Courier New"/>
                <a:ea typeface="Courier New"/>
                <a:cs typeface="Courier New"/>
                <a:sym typeface="Courier New"/>
              </a:rPr>
              <a:t>if</a:t>
            </a:r>
            <a:r>
              <a:rPr lang="en-GB" sz="1050">
                <a:solidFill>
                  <a:srgbClr val="000000"/>
                </a:solidFill>
                <a:highlight>
                  <a:srgbClr val="F7F7F7"/>
                </a:highlight>
                <a:latin typeface="Courier New"/>
                <a:ea typeface="Courier New"/>
                <a:cs typeface="Courier New"/>
                <a:sym typeface="Courier New"/>
              </a:rPr>
              <a:t> user_input.lower() == </a:t>
            </a:r>
            <a:r>
              <a:rPr lang="en-GB" sz="1050">
                <a:solidFill>
                  <a:srgbClr val="A31515"/>
                </a:solidFill>
                <a:highlight>
                  <a:srgbClr val="F7F7F7"/>
                </a:highlight>
                <a:latin typeface="Courier New"/>
                <a:ea typeface="Courier New"/>
                <a:cs typeface="Courier New"/>
                <a:sym typeface="Courier New"/>
              </a:rPr>
              <a:t>"exit"</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795E26"/>
                </a:solidFill>
                <a:highlight>
                  <a:srgbClr val="F7F7F7"/>
                </a:highlight>
                <a:latin typeface="Courier New"/>
                <a:ea typeface="Courier New"/>
                <a:cs typeface="Courier New"/>
                <a:sym typeface="Courier New"/>
              </a:rPr>
              <a:t>print</a:t>
            </a:r>
            <a:r>
              <a:rPr lang="en-GB" sz="1050">
                <a:solidFill>
                  <a:srgbClr val="000000"/>
                </a:solidFill>
                <a:highlight>
                  <a:srgbClr val="F7F7F7"/>
                </a:highlight>
                <a:latin typeface="Courier New"/>
                <a:ea typeface="Courier New"/>
                <a:cs typeface="Courier New"/>
                <a:sym typeface="Courier New"/>
              </a:rPr>
              <a:t>(</a:t>
            </a:r>
            <a:r>
              <a:rPr lang="en-GB" sz="1050">
                <a:solidFill>
                  <a:srgbClr val="A31515"/>
                </a:solidFill>
                <a:highlight>
                  <a:srgbClr val="F7F7F7"/>
                </a:highlight>
                <a:latin typeface="Courier New"/>
                <a:ea typeface="Courier New"/>
                <a:cs typeface="Courier New"/>
                <a:sym typeface="Courier New"/>
              </a:rPr>
              <a:t>"Goodbye!"</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AF00DB"/>
                </a:solidFill>
                <a:highlight>
                  <a:srgbClr val="F7F7F7"/>
                </a:highlight>
                <a:latin typeface="Courier New"/>
                <a:ea typeface="Courier New"/>
                <a:cs typeface="Courier New"/>
                <a:sym typeface="Courier New"/>
              </a:rPr>
              <a:t>break</a:t>
            </a:r>
            <a:endParaRPr sz="1050">
              <a:solidFill>
                <a:srgbClr val="AF00DB"/>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AF00DB"/>
                </a:solidFill>
                <a:highlight>
                  <a:srgbClr val="F7F7F7"/>
                </a:highlight>
                <a:latin typeface="Courier New"/>
                <a:ea typeface="Courier New"/>
                <a:cs typeface="Courier New"/>
                <a:sym typeface="Courier New"/>
              </a:rPr>
              <a:t>try</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008000"/>
                </a:solidFill>
                <a:highlight>
                  <a:srgbClr val="F7F7F7"/>
                </a:highlight>
                <a:latin typeface="Courier New"/>
                <a:ea typeface="Courier New"/>
                <a:cs typeface="Courier New"/>
                <a:sym typeface="Courier New"/>
              </a:rPr>
              <a:t># Convert input string to list of floats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feature_values = </a:t>
            </a:r>
            <a:r>
              <a:rPr lang="en-GB" sz="1050">
                <a:solidFill>
                  <a:srgbClr val="257693"/>
                </a:solidFill>
                <a:highlight>
                  <a:srgbClr val="F7F7F7"/>
                </a:highlight>
                <a:latin typeface="Courier New"/>
                <a:ea typeface="Courier New"/>
                <a:cs typeface="Courier New"/>
                <a:sym typeface="Courier New"/>
              </a:rPr>
              <a:t>list</a:t>
            </a:r>
            <a:r>
              <a:rPr lang="en-GB" sz="1050">
                <a:solidFill>
                  <a:srgbClr val="000000"/>
                </a:solidFill>
                <a:highlight>
                  <a:srgbClr val="F7F7F7"/>
                </a:highlight>
                <a:latin typeface="Courier New"/>
                <a:ea typeface="Courier New"/>
                <a:cs typeface="Courier New"/>
                <a:sym typeface="Courier New"/>
              </a:rPr>
              <a:t>(</a:t>
            </a:r>
            <a:r>
              <a:rPr lang="en-GB" sz="1050">
                <a:solidFill>
                  <a:srgbClr val="795E26"/>
                </a:solidFill>
                <a:highlight>
                  <a:srgbClr val="F7F7F7"/>
                </a:highlight>
                <a:latin typeface="Courier New"/>
                <a:ea typeface="Courier New"/>
                <a:cs typeface="Courier New"/>
                <a:sym typeface="Courier New"/>
              </a:rPr>
              <a:t>map</a:t>
            </a:r>
            <a:r>
              <a:rPr lang="en-GB" sz="1050">
                <a:solidFill>
                  <a:srgbClr val="000000"/>
                </a:solidFill>
                <a:highlight>
                  <a:srgbClr val="F7F7F7"/>
                </a:highlight>
                <a:latin typeface="Courier New"/>
                <a:ea typeface="Courier New"/>
                <a:cs typeface="Courier New"/>
                <a:sym typeface="Courier New"/>
              </a:rPr>
              <a:t>(</a:t>
            </a:r>
            <a:r>
              <a:rPr lang="en-GB" sz="1050">
                <a:solidFill>
                  <a:srgbClr val="257693"/>
                </a:solidFill>
                <a:highlight>
                  <a:srgbClr val="F7F7F7"/>
                </a:highlight>
                <a:latin typeface="Courier New"/>
                <a:ea typeface="Courier New"/>
                <a:cs typeface="Courier New"/>
                <a:sym typeface="Courier New"/>
              </a:rPr>
              <a:t>float</a:t>
            </a:r>
            <a:r>
              <a:rPr lang="en-GB" sz="1050">
                <a:solidFill>
                  <a:srgbClr val="000000"/>
                </a:solidFill>
                <a:highlight>
                  <a:srgbClr val="F7F7F7"/>
                </a:highlight>
                <a:latin typeface="Courier New"/>
                <a:ea typeface="Courier New"/>
                <a:cs typeface="Courier New"/>
                <a:sym typeface="Courier New"/>
              </a:rPr>
              <a:t>, user_input.split(</a:t>
            </a:r>
            <a:r>
              <a:rPr lang="en-GB" sz="1050">
                <a:solidFill>
                  <a:srgbClr val="A31515"/>
                </a:solidFill>
                <a:highlight>
                  <a:srgbClr val="F7F7F7"/>
                </a:highlight>
                <a:latin typeface="Courier New"/>
                <a:ea typeface="Courier New"/>
                <a:cs typeface="Courier New"/>
                <a:sym typeface="Courier New"/>
              </a:rPr>
              <a:t>","</a:t>
            </a:r>
            <a:r>
              <a:rPr lang="en-GB" sz="1050">
                <a:solidFill>
                  <a:srgbClr val="000000"/>
                </a:solidFill>
                <a:highlight>
                  <a:srgbClr val="F7F7F7"/>
                </a:highlight>
                <a:latin typeface="Courier New"/>
                <a:ea typeface="Courier New"/>
                <a:cs typeface="Courier New"/>
                <a:sym typeface="Courier New"/>
              </a:rPr>
              <a:t>)))</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response = requests.post(API_URL, json=feature_values)</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008000"/>
                </a:solidFill>
                <a:highlight>
                  <a:srgbClr val="F7F7F7"/>
                </a:highlight>
                <a:latin typeface="Courier New"/>
                <a:ea typeface="Courier New"/>
                <a:cs typeface="Courier New"/>
                <a:sym typeface="Courier New"/>
              </a:rPr>
              <a:t># Show prediction</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795E26"/>
                </a:solidFill>
                <a:highlight>
                  <a:srgbClr val="F7F7F7"/>
                </a:highlight>
                <a:latin typeface="Courier New"/>
                <a:ea typeface="Courier New"/>
                <a:cs typeface="Courier New"/>
                <a:sym typeface="Courier New"/>
              </a:rPr>
              <a:t>print</a:t>
            </a:r>
            <a:r>
              <a:rPr lang="en-GB" sz="1050">
                <a:solidFill>
                  <a:srgbClr val="000000"/>
                </a:solidFill>
                <a:highlight>
                  <a:srgbClr val="F7F7F7"/>
                </a:highlight>
                <a:latin typeface="Courier New"/>
                <a:ea typeface="Courier New"/>
                <a:cs typeface="Courier New"/>
                <a:sym typeface="Courier New"/>
              </a:rPr>
              <a:t>(</a:t>
            </a:r>
            <a:r>
              <a:rPr lang="en-GB" sz="1050">
                <a:solidFill>
                  <a:srgbClr val="A31515"/>
                </a:solidFill>
                <a:highlight>
                  <a:srgbClr val="F7F7F7"/>
                </a:highlight>
                <a:latin typeface="Courier New"/>
                <a:ea typeface="Courier New"/>
                <a:cs typeface="Courier New"/>
                <a:sym typeface="Courier New"/>
              </a:rPr>
              <a:t>"Prediction:"</a:t>
            </a:r>
            <a:r>
              <a:rPr lang="en-GB" sz="1050">
                <a:solidFill>
                  <a:srgbClr val="000000"/>
                </a:solidFill>
                <a:highlight>
                  <a:srgbClr val="F7F7F7"/>
                </a:highlight>
                <a:latin typeface="Courier New"/>
                <a:ea typeface="Courier New"/>
                <a:cs typeface="Courier New"/>
                <a:sym typeface="Courier New"/>
              </a:rPr>
              <a:t>, response.json())</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AF00DB"/>
                </a:solidFill>
                <a:highlight>
                  <a:srgbClr val="F7F7F7"/>
                </a:highlight>
                <a:latin typeface="Courier New"/>
                <a:ea typeface="Courier New"/>
                <a:cs typeface="Courier New"/>
                <a:sym typeface="Courier New"/>
              </a:rPr>
              <a:t>except</a:t>
            </a:r>
            <a:r>
              <a:rPr lang="en-GB" sz="1050">
                <a:solidFill>
                  <a:srgbClr val="000000"/>
                </a:solidFill>
                <a:highlight>
                  <a:srgbClr val="F7F7F7"/>
                </a:highlight>
                <a:latin typeface="Courier New"/>
                <a:ea typeface="Courier New"/>
                <a:cs typeface="Courier New"/>
                <a:sym typeface="Courier New"/>
              </a:rPr>
              <a:t> Exception </a:t>
            </a:r>
            <a:r>
              <a:rPr lang="en-GB" sz="1050">
                <a:solidFill>
                  <a:srgbClr val="AF00DB"/>
                </a:solidFill>
                <a:highlight>
                  <a:srgbClr val="F7F7F7"/>
                </a:highlight>
                <a:latin typeface="Courier New"/>
                <a:ea typeface="Courier New"/>
                <a:cs typeface="Courier New"/>
                <a:sym typeface="Courier New"/>
              </a:rPr>
              <a:t>as</a:t>
            </a:r>
            <a:r>
              <a:rPr lang="en-GB" sz="1050">
                <a:solidFill>
                  <a:srgbClr val="000000"/>
                </a:solidFill>
                <a:highlight>
                  <a:srgbClr val="F7F7F7"/>
                </a:highlight>
                <a:latin typeface="Courier New"/>
                <a:ea typeface="Courier New"/>
                <a:cs typeface="Courier New"/>
                <a:sym typeface="Courier New"/>
              </a:rPr>
              <a:t> e:</a:t>
            </a:r>
            <a:endParaRPr sz="105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highlight>
                  <a:srgbClr val="F7F7F7"/>
                </a:highlight>
                <a:latin typeface="Courier New"/>
                <a:ea typeface="Courier New"/>
                <a:cs typeface="Courier New"/>
                <a:sym typeface="Courier New"/>
              </a:rPr>
              <a:t>        </a:t>
            </a:r>
            <a:r>
              <a:rPr lang="en-GB" sz="1050">
                <a:solidFill>
                  <a:srgbClr val="795E26"/>
                </a:solidFill>
                <a:highlight>
                  <a:srgbClr val="F7F7F7"/>
                </a:highlight>
                <a:latin typeface="Courier New"/>
                <a:ea typeface="Courier New"/>
                <a:cs typeface="Courier New"/>
                <a:sym typeface="Courier New"/>
              </a:rPr>
              <a:t>print</a:t>
            </a:r>
            <a:r>
              <a:rPr lang="en-GB" sz="1050">
                <a:solidFill>
                  <a:srgbClr val="000000"/>
                </a:solidFill>
                <a:highlight>
                  <a:srgbClr val="F7F7F7"/>
                </a:highlight>
                <a:latin typeface="Courier New"/>
                <a:ea typeface="Courier New"/>
                <a:cs typeface="Courier New"/>
                <a:sym typeface="Courier New"/>
              </a:rPr>
              <a:t>(</a:t>
            </a:r>
            <a:r>
              <a:rPr lang="en-GB" sz="1050">
                <a:solidFill>
                  <a:srgbClr val="A31515"/>
                </a:solidFill>
                <a:highlight>
                  <a:srgbClr val="F7F7F7"/>
                </a:highlight>
                <a:latin typeface="Courier New"/>
                <a:ea typeface="Courier New"/>
                <a:cs typeface="Courier New"/>
                <a:sym typeface="Courier New"/>
              </a:rPr>
              <a:t>"Error:"</a:t>
            </a:r>
            <a:r>
              <a:rPr lang="en-GB" sz="1050">
                <a:solidFill>
                  <a:srgbClr val="000000"/>
                </a:solidFill>
                <a:highlight>
                  <a:srgbClr val="F7F7F7"/>
                </a:highlight>
                <a:latin typeface="Courier New"/>
                <a:ea typeface="Courier New"/>
                <a:cs typeface="Courier New"/>
                <a:sym typeface="Courier New"/>
              </a:rPr>
              <a:t>, e)</a:t>
            </a:r>
            <a:endParaRPr sz="1050">
              <a:solidFill>
                <a:srgbClr val="000000"/>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pSp>
        <p:nvGrpSpPr>
          <p:cNvPr id="300" name="Google Shape;300;p24"/>
          <p:cNvGrpSpPr/>
          <p:nvPr/>
        </p:nvGrpSpPr>
        <p:grpSpPr>
          <a:xfrm>
            <a:off x="1233560" y="1272110"/>
            <a:ext cx="3461100" cy="2671532"/>
            <a:chOff x="3553042" y="1657806"/>
            <a:chExt cx="3461100" cy="2671532"/>
          </a:xfrm>
        </p:grpSpPr>
        <p:sp>
          <p:nvSpPr>
            <p:cNvPr id="301" name="Google Shape;301;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9" name="Google Shape;309;p24"/>
          <p:cNvPicPr preferRelativeResize="0"/>
          <p:nvPr/>
        </p:nvPicPr>
        <p:blipFill rotWithShape="1">
          <a:blip r:embed="rId3">
            <a:alphaModFix/>
          </a:blip>
          <a:srcRect b="9439" l="38930" r="9677" t="56777"/>
          <a:stretch/>
        </p:blipFill>
        <p:spPr>
          <a:xfrm>
            <a:off x="1286703" y="1329319"/>
            <a:ext cx="3355200" cy="1911900"/>
          </a:xfrm>
          <a:prstGeom prst="rect">
            <a:avLst/>
          </a:prstGeom>
          <a:noFill/>
          <a:ln>
            <a:noFill/>
          </a:ln>
        </p:spPr>
      </p:pic>
      <p:sp>
        <p:nvSpPr>
          <p:cNvPr id="310" name="Google Shape;310;p24"/>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4"/>
          <p:cNvPicPr preferRelativeResize="0"/>
          <p:nvPr/>
        </p:nvPicPr>
        <p:blipFill>
          <a:blip r:embed="rId4">
            <a:alphaModFix/>
          </a:blip>
          <a:stretch>
            <a:fillRect/>
          </a:stretch>
        </p:blipFill>
        <p:spPr>
          <a:xfrm>
            <a:off x="1286700" y="2179625"/>
            <a:ext cx="3316926" cy="33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Deployment T</a:t>
            </a:r>
            <a:r>
              <a:rPr b="1" lang="en-GB" sz="2700"/>
              <a:t>imeline</a:t>
            </a:r>
            <a:endParaRPr b="1" sz="2700"/>
          </a:p>
        </p:txBody>
      </p:sp>
      <p:sp>
        <p:nvSpPr>
          <p:cNvPr id="317" name="Google Shape;317;p25"/>
          <p:cNvSpPr txBox="1"/>
          <p:nvPr/>
        </p:nvSpPr>
        <p:spPr>
          <a:xfrm>
            <a:off x="548735" y="1291325"/>
            <a:ext cx="782400" cy="2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800">
                <a:solidFill>
                  <a:schemeClr val="lt1"/>
                </a:solidFill>
                <a:latin typeface="Roboto"/>
                <a:ea typeface="Roboto"/>
                <a:cs typeface="Roboto"/>
                <a:sym typeface="Roboto"/>
              </a:rPr>
              <a:t>Week 1</a:t>
            </a:r>
            <a:endParaRPr sz="800">
              <a:solidFill>
                <a:schemeClr val="lt1"/>
              </a:solidFill>
              <a:latin typeface="Roboto"/>
              <a:ea typeface="Roboto"/>
              <a:cs typeface="Roboto"/>
              <a:sym typeface="Roboto"/>
            </a:endParaRPr>
          </a:p>
          <a:p>
            <a:pPr indent="0" lvl="0" marL="0" rtl="0" algn="l">
              <a:spcBef>
                <a:spcPts val="2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18" name="Google Shape;318;p25"/>
          <p:cNvSpPr txBox="1"/>
          <p:nvPr/>
        </p:nvSpPr>
        <p:spPr>
          <a:xfrm>
            <a:off x="102925" y="2619601"/>
            <a:ext cx="1476600" cy="58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Model containerized and development environment set up</a:t>
            </a:r>
            <a:endParaRPr sz="1100">
              <a:solidFill>
                <a:schemeClr val="lt1"/>
              </a:solidFill>
              <a:latin typeface="Roboto"/>
              <a:ea typeface="Roboto"/>
              <a:cs typeface="Roboto"/>
              <a:sym typeface="Roboto"/>
            </a:endParaRPr>
          </a:p>
        </p:txBody>
      </p:sp>
      <p:sp>
        <p:nvSpPr>
          <p:cNvPr id="319" name="Google Shape;319;p25"/>
          <p:cNvSpPr txBox="1"/>
          <p:nvPr/>
        </p:nvSpPr>
        <p:spPr>
          <a:xfrm>
            <a:off x="89775" y="3259500"/>
            <a:ext cx="1509600" cy="10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E7E7E7"/>
                </a:solidFill>
                <a:latin typeface="Roboto"/>
                <a:ea typeface="Roboto"/>
                <a:cs typeface="Roboto"/>
                <a:sym typeface="Roboto"/>
              </a:rPr>
              <a:t>Day 1-2: Finalize the deployment plan (e.g., API, library, or shipping product).</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3-5: Set up the development environment (e.g., Docker, Kubernetes, cloud account).</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6-7: Begin containerizing the model using Docker.</a:t>
            </a:r>
            <a:endParaRPr sz="800">
              <a:solidFill>
                <a:srgbClr val="FFFFFF"/>
              </a:solidFill>
              <a:latin typeface="Roboto"/>
              <a:ea typeface="Roboto"/>
              <a:cs typeface="Roboto"/>
              <a:sym typeface="Roboto"/>
            </a:endParaRPr>
          </a:p>
        </p:txBody>
      </p:sp>
      <p:sp>
        <p:nvSpPr>
          <p:cNvPr id="320" name="Google Shape;320;p25"/>
          <p:cNvSpPr txBox="1"/>
          <p:nvPr/>
        </p:nvSpPr>
        <p:spPr>
          <a:xfrm>
            <a:off x="1764441" y="1468125"/>
            <a:ext cx="7245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21" name="Google Shape;321;p25"/>
          <p:cNvSpPr txBox="1"/>
          <p:nvPr/>
        </p:nvSpPr>
        <p:spPr>
          <a:xfrm>
            <a:off x="1602091" y="2637905"/>
            <a:ext cx="1202700" cy="72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REST API developed and deployed to the cloud.</a:t>
            </a:r>
            <a:endParaRPr sz="1100">
              <a:solidFill>
                <a:schemeClr val="lt1"/>
              </a:solidFill>
              <a:latin typeface="Roboto"/>
              <a:ea typeface="Roboto"/>
              <a:cs typeface="Roboto"/>
              <a:sym typeface="Roboto"/>
            </a:endParaRPr>
          </a:p>
        </p:txBody>
      </p:sp>
      <p:sp>
        <p:nvSpPr>
          <p:cNvPr id="322" name="Google Shape;322;p25"/>
          <p:cNvSpPr txBox="1"/>
          <p:nvPr/>
        </p:nvSpPr>
        <p:spPr>
          <a:xfrm>
            <a:off x="1605520" y="3230825"/>
            <a:ext cx="13479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E7E7E7"/>
                </a:solidFill>
                <a:latin typeface="Roboto"/>
                <a:ea typeface="Roboto"/>
                <a:cs typeface="Roboto"/>
                <a:sym typeface="Roboto"/>
              </a:rPr>
              <a:t>Day 1-3: Develop the REST API using Flask or FastAPI.</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4-5: Test the API locally to ensure it serves predictions correctly.</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6-7: Deploy the containerized model to a cloud platform (e.g., AWS EKS, GCP GKE).</a:t>
            </a:r>
            <a:endParaRPr b="1" sz="800">
              <a:solidFill>
                <a:srgbClr val="E7E7E7"/>
              </a:solidFill>
              <a:latin typeface="Roboto"/>
              <a:ea typeface="Roboto"/>
              <a:cs typeface="Roboto"/>
              <a:sym typeface="Roboto"/>
            </a:endParaRPr>
          </a:p>
          <a:p>
            <a:pPr indent="0" lvl="0" marL="0" rtl="0" algn="l">
              <a:spcBef>
                <a:spcPts val="0"/>
              </a:spcBef>
              <a:spcAft>
                <a:spcPts val="1600"/>
              </a:spcAft>
              <a:buNone/>
            </a:pPr>
            <a:r>
              <a:t/>
            </a:r>
            <a:endParaRPr sz="900">
              <a:solidFill>
                <a:srgbClr val="FFFFFF"/>
              </a:solidFill>
              <a:latin typeface="Roboto"/>
              <a:ea typeface="Roboto"/>
              <a:cs typeface="Roboto"/>
              <a:sym typeface="Roboto"/>
            </a:endParaRPr>
          </a:p>
        </p:txBody>
      </p:sp>
      <p:sp>
        <p:nvSpPr>
          <p:cNvPr id="323" name="Google Shape;323;p25"/>
          <p:cNvSpPr txBox="1"/>
          <p:nvPr/>
        </p:nvSpPr>
        <p:spPr>
          <a:xfrm>
            <a:off x="2982423" y="1443725"/>
            <a:ext cx="786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24" name="Google Shape;324;p25"/>
          <p:cNvSpPr txBox="1"/>
          <p:nvPr/>
        </p:nvSpPr>
        <p:spPr>
          <a:xfrm>
            <a:off x="2836113" y="2637900"/>
            <a:ext cx="1136400" cy="72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Kubernetes orchestration and scaling configured.</a:t>
            </a:r>
            <a:endParaRPr sz="1100">
              <a:solidFill>
                <a:schemeClr val="lt1"/>
              </a:solidFill>
              <a:latin typeface="Roboto"/>
              <a:ea typeface="Roboto"/>
              <a:cs typeface="Roboto"/>
              <a:sym typeface="Roboto"/>
            </a:endParaRPr>
          </a:p>
        </p:txBody>
      </p:sp>
      <p:sp>
        <p:nvSpPr>
          <p:cNvPr id="325" name="Google Shape;325;p25"/>
          <p:cNvSpPr txBox="1"/>
          <p:nvPr/>
        </p:nvSpPr>
        <p:spPr>
          <a:xfrm>
            <a:off x="2823288" y="3230825"/>
            <a:ext cx="15096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E7E7E7"/>
                </a:solidFill>
                <a:latin typeface="Roboto"/>
                <a:ea typeface="Roboto"/>
                <a:cs typeface="Roboto"/>
                <a:sym typeface="Roboto"/>
              </a:rPr>
              <a:t>Day 1-3: Set up Kubernetes for orchestration and scaling.</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4-5: Configure auto-scaling and load balancing (e.g., using NGINX).</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6-7: Test the deployment under simulated load to ensure scalability.</a:t>
            </a:r>
            <a:endParaRPr sz="800">
              <a:solidFill>
                <a:srgbClr val="FFFFFF"/>
              </a:solidFill>
              <a:latin typeface="Roboto"/>
              <a:ea typeface="Roboto"/>
              <a:cs typeface="Roboto"/>
              <a:sym typeface="Roboto"/>
            </a:endParaRPr>
          </a:p>
        </p:txBody>
      </p:sp>
      <p:sp>
        <p:nvSpPr>
          <p:cNvPr id="326" name="Google Shape;326;p25"/>
          <p:cNvSpPr txBox="1"/>
          <p:nvPr/>
        </p:nvSpPr>
        <p:spPr>
          <a:xfrm>
            <a:off x="4479319" y="1453925"/>
            <a:ext cx="830700" cy="1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Week 4</a:t>
            </a:r>
            <a:endParaRPr sz="800">
              <a:solidFill>
                <a:schemeClr val="lt1"/>
              </a:solidFill>
              <a:latin typeface="Roboto"/>
              <a:ea typeface="Roboto"/>
              <a:cs typeface="Roboto"/>
              <a:sym typeface="Roboto"/>
            </a:endParaRPr>
          </a:p>
        </p:txBody>
      </p:sp>
      <p:sp>
        <p:nvSpPr>
          <p:cNvPr id="327" name="Google Shape;327;p25"/>
          <p:cNvSpPr txBox="1"/>
          <p:nvPr/>
        </p:nvSpPr>
        <p:spPr>
          <a:xfrm>
            <a:off x="4209012" y="2657693"/>
            <a:ext cx="981900" cy="58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CI/CD pipeline and monitoring tools in place.</a:t>
            </a:r>
            <a:endParaRPr sz="1000">
              <a:solidFill>
                <a:schemeClr val="lt1"/>
              </a:solidFill>
              <a:latin typeface="Roboto"/>
              <a:ea typeface="Roboto"/>
              <a:cs typeface="Roboto"/>
              <a:sym typeface="Roboto"/>
            </a:endParaRPr>
          </a:p>
        </p:txBody>
      </p:sp>
      <p:sp>
        <p:nvSpPr>
          <p:cNvPr id="328" name="Google Shape;328;p25"/>
          <p:cNvSpPr txBox="1"/>
          <p:nvPr/>
        </p:nvSpPr>
        <p:spPr>
          <a:xfrm>
            <a:off x="4193545" y="3230825"/>
            <a:ext cx="1787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E7E7E7"/>
                </a:solidFill>
                <a:latin typeface="Roboto"/>
                <a:ea typeface="Roboto"/>
                <a:cs typeface="Roboto"/>
                <a:sym typeface="Roboto"/>
              </a:rPr>
              <a:t>Day 1-3: Set up a CI/CD pipeline (e.g., Jenkins, GitHub Actions) for automated testing and deployment.</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4-5: Implement monitoring tools (e.g., Prometheus, Grafana) and logging (e.g., ELK Stack).</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6-7: Set up alerts for performance degradation or failures.</a:t>
            </a:r>
            <a:endParaRPr b="1" sz="800">
              <a:solidFill>
                <a:srgbClr val="E7E7E7"/>
              </a:solidFill>
              <a:latin typeface="Roboto"/>
              <a:ea typeface="Roboto"/>
              <a:cs typeface="Roboto"/>
              <a:sym typeface="Roboto"/>
            </a:endParaRPr>
          </a:p>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
        <p:nvSpPr>
          <p:cNvPr id="329" name="Google Shape;329;p25"/>
          <p:cNvSpPr txBox="1"/>
          <p:nvPr/>
        </p:nvSpPr>
        <p:spPr>
          <a:xfrm>
            <a:off x="6506137" y="1443725"/>
            <a:ext cx="642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30" name="Google Shape;330;p25"/>
          <p:cNvSpPr txBox="1"/>
          <p:nvPr/>
        </p:nvSpPr>
        <p:spPr>
          <a:xfrm>
            <a:off x="5799450" y="2479800"/>
            <a:ext cx="1092000" cy="81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Retraining and A/B testing processes automated.</a:t>
            </a:r>
            <a:endParaRPr sz="1100">
              <a:solidFill>
                <a:schemeClr val="lt1"/>
              </a:solidFill>
              <a:latin typeface="Roboto"/>
              <a:ea typeface="Roboto"/>
              <a:cs typeface="Roboto"/>
              <a:sym typeface="Roboto"/>
            </a:endParaRPr>
          </a:p>
        </p:txBody>
      </p:sp>
      <p:sp>
        <p:nvSpPr>
          <p:cNvPr id="331" name="Google Shape;331;p25"/>
          <p:cNvSpPr txBox="1"/>
          <p:nvPr/>
        </p:nvSpPr>
        <p:spPr>
          <a:xfrm>
            <a:off x="5789317" y="3230825"/>
            <a:ext cx="19806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900">
                <a:solidFill>
                  <a:srgbClr val="E7E7E7"/>
                </a:solidFill>
                <a:latin typeface="Roboto"/>
                <a:ea typeface="Roboto"/>
                <a:cs typeface="Roboto"/>
                <a:sym typeface="Roboto"/>
              </a:rPr>
              <a:t>Day 1-2: Schedule periodic retraining of the model using new data.</a:t>
            </a:r>
            <a:endParaRPr b="1" sz="9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900">
                <a:solidFill>
                  <a:srgbClr val="E7E7E7"/>
                </a:solidFill>
                <a:latin typeface="Roboto"/>
                <a:ea typeface="Roboto"/>
                <a:cs typeface="Roboto"/>
                <a:sym typeface="Roboto"/>
              </a:rPr>
              <a:t>Day 3-4: Automate the retraining process using MLflow or Kubeflow.</a:t>
            </a:r>
            <a:endParaRPr b="1" sz="9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900">
                <a:solidFill>
                  <a:srgbClr val="E7E7E7"/>
                </a:solidFill>
                <a:latin typeface="Roboto"/>
                <a:ea typeface="Roboto"/>
                <a:cs typeface="Roboto"/>
                <a:sym typeface="Roboto"/>
              </a:rPr>
              <a:t>Day 5-7: Conduct A/B testing with multiple model versions (e.g., using Istio for traffic splitting).</a:t>
            </a:r>
            <a:endParaRPr b="1" sz="900">
              <a:solidFill>
                <a:srgbClr val="E7E7E7"/>
              </a:solidFill>
              <a:latin typeface="Roboto"/>
              <a:ea typeface="Roboto"/>
              <a:cs typeface="Roboto"/>
              <a:sym typeface="Roboto"/>
            </a:endParaRPr>
          </a:p>
          <a:p>
            <a:pPr indent="0" lvl="0" marL="0" rtl="0" algn="l">
              <a:spcBef>
                <a:spcPts val="0"/>
              </a:spcBef>
              <a:spcAft>
                <a:spcPts val="1600"/>
              </a:spcAft>
              <a:buNone/>
            </a:pPr>
            <a:r>
              <a:t/>
            </a:r>
            <a:endParaRPr b="1" sz="1000">
              <a:solidFill>
                <a:srgbClr val="E7E7E7"/>
              </a:solidFill>
              <a:latin typeface="Roboto"/>
              <a:ea typeface="Roboto"/>
              <a:cs typeface="Roboto"/>
              <a:sym typeface="Roboto"/>
            </a:endParaRPr>
          </a:p>
        </p:txBody>
      </p:sp>
      <p:sp>
        <p:nvSpPr>
          <p:cNvPr id="332" name="Google Shape;332;p25"/>
          <p:cNvSpPr txBox="1"/>
          <p:nvPr/>
        </p:nvSpPr>
        <p:spPr>
          <a:xfrm>
            <a:off x="7577931" y="1443727"/>
            <a:ext cx="612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6</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33" name="Google Shape;333;p25"/>
          <p:cNvSpPr txBox="1"/>
          <p:nvPr/>
        </p:nvSpPr>
        <p:spPr>
          <a:xfrm>
            <a:off x="7661150" y="2534900"/>
            <a:ext cx="1136400" cy="58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Model launched into production.</a:t>
            </a:r>
            <a:endParaRPr sz="1100">
              <a:solidFill>
                <a:schemeClr val="lt1"/>
              </a:solidFill>
              <a:latin typeface="Roboto"/>
              <a:ea typeface="Roboto"/>
              <a:cs typeface="Roboto"/>
              <a:sym typeface="Roboto"/>
            </a:endParaRPr>
          </a:p>
        </p:txBody>
      </p:sp>
      <p:sp>
        <p:nvSpPr>
          <p:cNvPr id="334" name="Google Shape;334;p25"/>
          <p:cNvSpPr txBox="1"/>
          <p:nvPr/>
        </p:nvSpPr>
        <p:spPr>
          <a:xfrm>
            <a:off x="7635027" y="3230825"/>
            <a:ext cx="15090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E7E7E7"/>
                </a:solidFill>
                <a:latin typeface="Roboto"/>
                <a:ea typeface="Roboto"/>
                <a:cs typeface="Roboto"/>
                <a:sym typeface="Roboto"/>
              </a:rPr>
              <a:t>Day 1-3: Perform final testing of the entire system (API, monitoring, CI/CD).</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4-5: Optimize for cost and performance (e.g., using AWS Spot Instances, TensorRT).</a:t>
            </a:r>
            <a:endParaRPr b="1" sz="800">
              <a:solidFill>
                <a:srgbClr val="E7E7E7"/>
              </a:solidFill>
              <a:latin typeface="Roboto"/>
              <a:ea typeface="Roboto"/>
              <a:cs typeface="Roboto"/>
              <a:sym typeface="Roboto"/>
            </a:endParaRPr>
          </a:p>
          <a:p>
            <a:pPr indent="0" lvl="0" marL="0" rtl="0" algn="l">
              <a:lnSpc>
                <a:spcPct val="115000"/>
              </a:lnSpc>
              <a:spcBef>
                <a:spcPts val="300"/>
              </a:spcBef>
              <a:spcAft>
                <a:spcPts val="0"/>
              </a:spcAft>
              <a:buNone/>
            </a:pPr>
            <a:r>
              <a:rPr b="1" lang="en-GB" sz="800">
                <a:solidFill>
                  <a:srgbClr val="E7E7E7"/>
                </a:solidFill>
                <a:latin typeface="Roboto"/>
                <a:ea typeface="Roboto"/>
                <a:cs typeface="Roboto"/>
                <a:sym typeface="Roboto"/>
              </a:rPr>
              <a:t>Day 6-7: Launch the model into production and monitor for any issues.</a:t>
            </a:r>
            <a:endParaRPr b="1" sz="900">
              <a:solidFill>
                <a:srgbClr val="E7E7E7"/>
              </a:solidFill>
              <a:latin typeface="Roboto"/>
              <a:ea typeface="Roboto"/>
              <a:cs typeface="Roboto"/>
              <a:sym typeface="Roboto"/>
            </a:endParaRPr>
          </a:p>
        </p:txBody>
      </p:sp>
      <p:cxnSp>
        <p:nvCxnSpPr>
          <p:cNvPr id="335" name="Google Shape;335;p25"/>
          <p:cNvCxnSpPr/>
          <p:nvPr/>
        </p:nvCxnSpPr>
        <p:spPr>
          <a:xfrm>
            <a:off x="1083997" y="1619549"/>
            <a:ext cx="629400" cy="744600"/>
          </a:xfrm>
          <a:prstGeom prst="straightConnector1">
            <a:avLst/>
          </a:prstGeom>
          <a:noFill/>
          <a:ln cap="flat" cmpd="sng" w="9525">
            <a:solidFill>
              <a:srgbClr val="FFFFFF"/>
            </a:solidFill>
            <a:prstDash val="solid"/>
            <a:round/>
            <a:headEnd len="med" w="med" type="none"/>
            <a:tailEnd len="med" w="med" type="none"/>
          </a:ln>
        </p:spPr>
      </p:cxnSp>
      <p:sp>
        <p:nvSpPr>
          <p:cNvPr id="336" name="Google Shape;336;p25"/>
          <p:cNvSpPr/>
          <p:nvPr/>
        </p:nvSpPr>
        <p:spPr>
          <a:xfrm flipH="1">
            <a:off x="90575" y="2158525"/>
            <a:ext cx="15948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7" name="Google Shape;337;p25"/>
          <p:cNvSpPr/>
          <p:nvPr/>
        </p:nvSpPr>
        <p:spPr>
          <a:xfrm>
            <a:off x="89775" y="2300100"/>
            <a:ext cx="15948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38" name="Google Shape;338;p25"/>
          <p:cNvCxnSpPr/>
          <p:nvPr/>
        </p:nvCxnSpPr>
        <p:spPr>
          <a:xfrm>
            <a:off x="2325013" y="1620531"/>
            <a:ext cx="608100" cy="695700"/>
          </a:xfrm>
          <a:prstGeom prst="straightConnector1">
            <a:avLst/>
          </a:prstGeom>
          <a:noFill/>
          <a:ln cap="flat" cmpd="sng" w="9525">
            <a:solidFill>
              <a:srgbClr val="FFFFFF"/>
            </a:solidFill>
            <a:prstDash val="solid"/>
            <a:round/>
            <a:headEnd len="med" w="med" type="none"/>
            <a:tailEnd len="med" w="med" type="none"/>
          </a:ln>
        </p:spPr>
      </p:cxnSp>
      <p:sp>
        <p:nvSpPr>
          <p:cNvPr id="339" name="Google Shape;339;p25"/>
          <p:cNvSpPr/>
          <p:nvPr/>
        </p:nvSpPr>
        <p:spPr>
          <a:xfrm flipH="1">
            <a:off x="1599700" y="2158525"/>
            <a:ext cx="13467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40" name="Google Shape;340;p25"/>
          <p:cNvSpPr/>
          <p:nvPr/>
        </p:nvSpPr>
        <p:spPr>
          <a:xfrm>
            <a:off x="1599700" y="2300099"/>
            <a:ext cx="13467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41" name="Google Shape;341;p25"/>
          <p:cNvCxnSpPr>
            <a:endCxn id="342" idx="5"/>
          </p:cNvCxnSpPr>
          <p:nvPr/>
        </p:nvCxnSpPr>
        <p:spPr>
          <a:xfrm>
            <a:off x="3627040" y="1619575"/>
            <a:ext cx="582900" cy="603000"/>
          </a:xfrm>
          <a:prstGeom prst="straightConnector1">
            <a:avLst/>
          </a:prstGeom>
          <a:noFill/>
          <a:ln cap="flat" cmpd="sng" w="9525">
            <a:solidFill>
              <a:srgbClr val="FFFFFF"/>
            </a:solidFill>
            <a:prstDash val="solid"/>
            <a:round/>
            <a:headEnd len="med" w="med" type="none"/>
            <a:tailEnd len="med" w="med" type="none"/>
          </a:ln>
        </p:spPr>
      </p:cxnSp>
      <p:sp>
        <p:nvSpPr>
          <p:cNvPr id="342" name="Google Shape;342;p25"/>
          <p:cNvSpPr/>
          <p:nvPr/>
        </p:nvSpPr>
        <p:spPr>
          <a:xfrm flipH="1">
            <a:off x="2836238" y="2158525"/>
            <a:ext cx="14358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43" name="Google Shape;343;p25"/>
          <p:cNvSpPr/>
          <p:nvPr/>
        </p:nvSpPr>
        <p:spPr>
          <a:xfrm>
            <a:off x="2836212" y="2297700"/>
            <a:ext cx="14358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44" name="Google Shape;344;p25"/>
          <p:cNvCxnSpPr/>
          <p:nvPr/>
        </p:nvCxnSpPr>
        <p:spPr>
          <a:xfrm>
            <a:off x="5091310" y="1594175"/>
            <a:ext cx="830700" cy="728400"/>
          </a:xfrm>
          <a:prstGeom prst="straightConnector1">
            <a:avLst/>
          </a:prstGeom>
          <a:noFill/>
          <a:ln cap="flat" cmpd="sng" w="9525">
            <a:solidFill>
              <a:schemeClr val="accent3"/>
            </a:solidFill>
            <a:prstDash val="solid"/>
            <a:round/>
            <a:headEnd len="med" w="med" type="none"/>
            <a:tailEnd len="med" w="med" type="none"/>
          </a:ln>
        </p:spPr>
      </p:cxnSp>
      <p:sp>
        <p:nvSpPr>
          <p:cNvPr id="345" name="Google Shape;345;p25"/>
          <p:cNvSpPr/>
          <p:nvPr/>
        </p:nvSpPr>
        <p:spPr>
          <a:xfrm flipH="1">
            <a:off x="4209025" y="2158525"/>
            <a:ext cx="17523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46" name="Google Shape;346;p25"/>
          <p:cNvSpPr/>
          <p:nvPr/>
        </p:nvSpPr>
        <p:spPr>
          <a:xfrm>
            <a:off x="4209000" y="2300100"/>
            <a:ext cx="17523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47" name="Google Shape;347;p25"/>
          <p:cNvCxnSpPr/>
          <p:nvPr/>
        </p:nvCxnSpPr>
        <p:spPr>
          <a:xfrm>
            <a:off x="7093270" y="1619510"/>
            <a:ext cx="557100" cy="660000"/>
          </a:xfrm>
          <a:prstGeom prst="straightConnector1">
            <a:avLst/>
          </a:prstGeom>
          <a:noFill/>
          <a:ln cap="flat" cmpd="sng" w="9525">
            <a:solidFill>
              <a:schemeClr val="accent3"/>
            </a:solidFill>
            <a:prstDash val="solid"/>
            <a:round/>
            <a:headEnd len="med" w="med" type="none"/>
            <a:tailEnd len="med" w="med" type="none"/>
          </a:ln>
        </p:spPr>
      </p:cxnSp>
      <p:sp>
        <p:nvSpPr>
          <p:cNvPr id="348" name="Google Shape;348;p25"/>
          <p:cNvSpPr/>
          <p:nvPr/>
        </p:nvSpPr>
        <p:spPr>
          <a:xfrm flipH="1">
            <a:off x="5874050" y="2158525"/>
            <a:ext cx="17871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49" name="Google Shape;349;p25"/>
          <p:cNvSpPr/>
          <p:nvPr/>
        </p:nvSpPr>
        <p:spPr>
          <a:xfrm>
            <a:off x="5873750" y="2300100"/>
            <a:ext cx="17871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50" name="Google Shape;350;p25"/>
          <p:cNvCxnSpPr/>
          <p:nvPr/>
        </p:nvCxnSpPr>
        <p:spPr>
          <a:xfrm>
            <a:off x="8118271" y="1619512"/>
            <a:ext cx="726600" cy="660000"/>
          </a:xfrm>
          <a:prstGeom prst="straightConnector1">
            <a:avLst/>
          </a:prstGeom>
          <a:noFill/>
          <a:ln cap="flat" cmpd="sng" w="9525">
            <a:solidFill>
              <a:schemeClr val="accent3"/>
            </a:solidFill>
            <a:prstDash val="solid"/>
            <a:round/>
            <a:headEnd len="med" w="med" type="none"/>
            <a:tailEnd len="med" w="med" type="none"/>
          </a:ln>
        </p:spPr>
      </p:cxnSp>
      <p:sp>
        <p:nvSpPr>
          <p:cNvPr id="351" name="Google Shape;351;p25"/>
          <p:cNvSpPr/>
          <p:nvPr/>
        </p:nvSpPr>
        <p:spPr>
          <a:xfrm flipH="1">
            <a:off x="7600400" y="2158525"/>
            <a:ext cx="12585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2" name="Google Shape;352;p25"/>
          <p:cNvSpPr/>
          <p:nvPr/>
        </p:nvSpPr>
        <p:spPr>
          <a:xfrm>
            <a:off x="7600100" y="2300100"/>
            <a:ext cx="12585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